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custom.xml" ContentType="application/vnd.openxmlformats-officedocument.custom-properties+xml"/>
  <Override PartName="/docProps/app.xml" ContentType="application/vnd.openxmlformats-officedocument.extended-properties+xml"/>
  <Override PartName="/ppt/_rels/presentation.xml.rels" ContentType="application/vnd.openxmlformats-package.relationships+xml"/>
  <Override PartName="/ppt/presentation.xml" ContentType="application/vnd.openxmlformats-officedocument.presentationml.presentation.main+xml"/>
  <Override PartName="/ppt/presProps.xml" ContentType="application/vnd.openxmlformats-officedocument.presentationml.presProps+xml"/>
  <Override PartName="/ppt/slideMasters/_rels/slideMaster5.xml.rels" ContentType="application/vnd.openxmlformats-package.relationships+xml"/>
  <Override PartName="/ppt/slideMasters/_rels/slideMaster4.xml.rels" ContentType="application/vnd.openxmlformats-package.relationships+xml"/>
  <Override PartName="/ppt/slideMasters/_rels/slideMaster3.xml.rels" ContentType="application/vnd.openxmlformats-package.relationships+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Layouts/slideLayout46.xml" ContentType="application/vnd.openxmlformats-officedocument.presentationml.slideLayout+xml"/>
  <Override PartName="/ppt/slideLayouts/slideLayout29.xml" ContentType="application/vnd.openxmlformats-officedocument.presentationml.slideLayout+xml"/>
  <Override PartName="/ppt/slideLayouts/slideLayout45.xml" ContentType="application/vnd.openxmlformats-officedocument.presentationml.slideLayout+xml"/>
  <Override PartName="/ppt/slideLayouts/slideLayout28.xml" ContentType="application/vnd.openxmlformats-officedocument.presentationml.slideLayout+xml"/>
  <Override PartName="/ppt/slideLayouts/slideLayout9.xml" ContentType="application/vnd.openxmlformats-officedocument.presentationml.slideLayout+xml"/>
  <Override PartName="/ppt/slideLayouts/slideLayout22.xml" ContentType="application/vnd.openxmlformats-officedocument.presentationml.slideLayout+xml"/>
  <Override PartName="/ppt/slideLayouts/slideLayout31.xml" ContentType="application/vnd.openxmlformats-officedocument.presentationml.slideLayout+xml"/>
  <Override PartName="/ppt/slideLayouts/slideLayout23.xml" ContentType="application/vnd.openxmlformats-officedocument.presentationml.slideLayout+xml"/>
  <Override PartName="/ppt/slideLayouts/slideLayout40.xml" ContentType="application/vnd.openxmlformats-officedocument.presentationml.slideLayout+xml"/>
  <Override PartName="/ppt/slideLayouts/slideLayout19.xml" ContentType="application/vnd.openxmlformats-officedocument.presentationml.slideLayout+xml"/>
  <Override PartName="/ppt/slideLayouts/slideLayout36.xml" ContentType="application/vnd.openxmlformats-officedocument.presentationml.slideLayout+xml"/>
  <Override PartName="/ppt/slideLayouts/slideLayout27.xml" ContentType="application/vnd.openxmlformats-officedocument.presentationml.slideLayout+xml"/>
  <Override PartName="/ppt/slideLayouts/slideLayout44.xml" ContentType="application/vnd.openxmlformats-officedocument.presentationml.slideLayout+xml"/>
  <Override PartName="/ppt/slideLayouts/slideLayout43.xml" ContentType="application/vnd.openxmlformats-officedocument.presentationml.slideLayout+xml"/>
  <Override PartName="/ppt/slideLayouts/slideLayout60.xml" ContentType="application/vnd.openxmlformats-officedocument.presentationml.slideLayout+xml"/>
  <Override PartName="/ppt/slideLayouts/slideLayout26.xml" ContentType="application/vnd.openxmlformats-officedocument.presentationml.slideLayout+xml"/>
  <Override PartName="/ppt/slideLayouts/slideLayout51.xml" ContentType="application/vnd.openxmlformats-officedocument.presentationml.slideLayout+xml"/>
  <Override PartName="/ppt/slideLayouts/slideLayout34.xml" ContentType="application/vnd.openxmlformats-officedocument.presentationml.slideLayout+xml"/>
  <Override PartName="/ppt/slideLayouts/slideLayout17.xml" ContentType="application/vnd.openxmlformats-officedocument.presentationml.slideLayout+xml"/>
  <Override PartName="/ppt/slideLayouts/slideLayout35.xml" ContentType="application/vnd.openxmlformats-officedocument.presentationml.slideLayout+xml"/>
  <Override PartName="/ppt/slideLayouts/slideLayout52.xml" ContentType="application/vnd.openxmlformats-officedocument.presentationml.slideLayout+xml"/>
  <Override PartName="/ppt/slideLayouts/slideLayout18.xml" ContentType="application/vnd.openxmlformats-officedocument.presentationml.slideLayout+xml"/>
  <Override PartName="/ppt/slideLayouts/slideLayout32.xml" ContentType="application/vnd.openxmlformats-officedocument.presentationml.slideLayout+xml"/>
  <Override PartName="/ppt/slideLayouts/slideLayout24.xml" ContentType="application/vnd.openxmlformats-officedocument.presentationml.slideLayout+xml"/>
  <Override PartName="/ppt/slideLayouts/slideLayout41.xml" ContentType="application/vnd.openxmlformats-officedocument.presentationml.slideLayout+xml"/>
  <Override PartName="/ppt/slideLayouts/slideLayout50.xml" ContentType="application/vnd.openxmlformats-officedocument.presentationml.slideLayout+xml"/>
  <Override PartName="/ppt/slideLayouts/slideLayout33.xml" ContentType="application/vnd.openxmlformats-officedocument.presentationml.slideLayout+xml"/>
  <Override PartName="/ppt/slideLayouts/slideLayout59.xml" ContentType="application/vnd.openxmlformats-officedocument.presentationml.slideLayout+xml"/>
  <Override PartName="/ppt/slideLayouts/slideLayout16.xml" ContentType="application/vnd.openxmlformats-officedocument.presentationml.slideLayout+xml"/>
  <Override PartName="/ppt/slideLayouts/slideLayout42.xml" ContentType="application/vnd.openxmlformats-officedocument.presentationml.slideLayout+xml"/>
  <Override PartName="/ppt/slideLayouts/_rels/slideLayout33.xml.rels" ContentType="application/vnd.openxmlformats-package.relationships+xml"/>
  <Override PartName="/ppt/slideLayouts/_rels/slideLayout50.xml.rels" ContentType="application/vnd.openxmlformats-package.relationships+xml"/>
  <Override PartName="/ppt/slideLayouts/_rels/slideLayout59.xml.rels" ContentType="application/vnd.openxmlformats-package.relationships+xml"/>
  <Override PartName="/ppt/slideLayouts/_rels/slideLayout16.xml.rels" ContentType="application/vnd.openxmlformats-package.relationships+xml"/>
  <Override PartName="/ppt/slideLayouts/_rels/slideLayout41.xml.rels" ContentType="application/vnd.openxmlformats-package.relationships+xml"/>
  <Override PartName="/ppt/slideLayouts/_rels/slideLayout24.xml.rels" ContentType="application/vnd.openxmlformats-package.relationships+xml"/>
  <Override PartName="/ppt/slideLayouts/_rels/slideLayout17.xml.rels" ContentType="application/vnd.openxmlformats-package.relationships+xml"/>
  <Override PartName="/ppt/slideLayouts/_rels/slideLayout34.xml.rels" ContentType="application/vnd.openxmlformats-package.relationships+xml"/>
  <Override PartName="/ppt/slideLayouts/_rels/slideLayout51.xml.rels" ContentType="application/vnd.openxmlformats-package.relationships+xml"/>
  <Override PartName="/ppt/slideLayouts/_rels/slideLayout18.xml.rels" ContentType="application/vnd.openxmlformats-package.relationships+xml"/>
  <Override PartName="/ppt/slideLayouts/_rels/slideLayout35.xml.rels" ContentType="application/vnd.openxmlformats-package.relationships+xml"/>
  <Override PartName="/ppt/slideLayouts/_rels/slideLayout52.xml.rels" ContentType="application/vnd.openxmlformats-package.relationships+xml"/>
  <Override PartName="/ppt/slideLayouts/_rels/slideLayout26.xml.rels" ContentType="application/vnd.openxmlformats-package.relationships+xml"/>
  <Override PartName="/ppt/slideLayouts/_rels/slideLayout43.xml.rels" ContentType="application/vnd.openxmlformats-package.relationships+xml"/>
  <Override PartName="/ppt/slideLayouts/_rels/slideLayout60.xml.rels" ContentType="application/vnd.openxmlformats-package.relationships+xml"/>
  <Override PartName="/ppt/slideLayouts/_rels/slideLayout46.xml.rels" ContentType="application/vnd.openxmlformats-package.relationships+xml"/>
  <Override PartName="/ppt/slideLayouts/_rels/slideLayout29.xml.rels" ContentType="application/vnd.openxmlformats-package.relationships+xml"/>
  <Override PartName="/ppt/slideLayouts/_rels/slideLayout45.xml.rels" ContentType="application/vnd.openxmlformats-package.relationships+xml"/>
  <Override PartName="/ppt/slideLayouts/_rels/slideLayout28.xml.rels" ContentType="application/vnd.openxmlformats-package.relationships+xml"/>
  <Override PartName="/ppt/slideLayouts/_rels/slideLayout22.xml.rels" ContentType="application/vnd.openxmlformats-package.relationships+xml"/>
  <Override PartName="/ppt/slideLayouts/_rels/slideLayout9.xml.rels" ContentType="application/vnd.openxmlformats-package.relationships+xml"/>
  <Override PartName="/ppt/slideLayouts/_rels/slideLayout23.xml.rels" ContentType="application/vnd.openxmlformats-package.relationships+xml"/>
  <Override PartName="/ppt/slideLayouts/_rels/slideLayout40.xml.rels" ContentType="application/vnd.openxmlformats-package.relationships+xml"/>
  <Override PartName="/ppt/slideLayouts/_rels/slideLayout31.xml.rels" ContentType="application/vnd.openxmlformats-package.relationships+xml"/>
  <Override PartName="/ppt/slideLayouts/_rels/slideLayout32.xml.rels" ContentType="application/vnd.openxmlformats-package.relationships+xml"/>
  <Override PartName="/ppt/slideLayouts/_rels/slideLayout58.xml.rels" ContentType="application/vnd.openxmlformats-package.relationships+xml"/>
  <Override PartName="/ppt/slideLayouts/_rels/slideLayout15.xml.rels" ContentType="application/vnd.openxmlformats-package.relationships+xml"/>
  <Override PartName="/ppt/slideLayouts/_rels/slideLayout19.xml.rels" ContentType="application/vnd.openxmlformats-package.relationships+xml"/>
  <Override PartName="/ppt/slideLayouts/_rels/slideLayout36.xml.rels" ContentType="application/vnd.openxmlformats-package.relationships+xml"/>
  <Override PartName="/ppt/slideLayouts/_rels/slideLayout27.xml.rels" ContentType="application/vnd.openxmlformats-package.relationships+xml"/>
  <Override PartName="/ppt/slideLayouts/_rels/slideLayout44.xml.rels" ContentType="application/vnd.openxmlformats-package.relationships+xml"/>
  <Override PartName="/ppt/slideLayouts/_rels/slideLayout42.xml.rels" ContentType="application/vnd.openxmlformats-package.relationships+xml"/>
  <Override PartName="/ppt/slideLayouts/_rels/slideLayout25.xml.rels" ContentType="application/vnd.openxmlformats-package.relationships+xml"/>
  <Override PartName="/ppt/slideLayouts/_rels/slideLayout4.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7.xml.rels" ContentType="application/vnd.openxmlformats-package.relationships+xml"/>
  <Override PartName="/ppt/slideLayouts/_rels/slideLayout20.xml.rels" ContentType="application/vnd.openxmlformats-package.relationships+xml"/>
  <Override PartName="/ppt/slideLayouts/_rels/slideLayout8.xml.rels" ContentType="application/vnd.openxmlformats-package.relationships+xml"/>
  <Override PartName="/ppt/slideLayouts/_rels/slideLayout21.xml.rels" ContentType="application/vnd.openxmlformats-package.relationships+xml"/>
  <Override PartName="/ppt/slideLayouts/_rels/slideLayout53.xml.rels" ContentType="application/vnd.openxmlformats-package.relationships+xml"/>
  <Override PartName="/ppt/slideLayouts/_rels/slideLayout10.xml.rels" ContentType="application/vnd.openxmlformats-package.relationships+xml"/>
  <Override PartName="/ppt/slideLayouts/_rels/slideLayout30.xml.rels" ContentType="application/vnd.openxmlformats-package.relationships+xml"/>
  <Override PartName="/ppt/slideLayouts/_rels/slideLayout1.xml.rels" ContentType="application/vnd.openxmlformats-package.relationships+xml"/>
  <Override PartName="/ppt/slideLayouts/_rels/slideLayout47.xml.rels" ContentType="application/vnd.openxmlformats-package.relationships+xml"/>
  <Override PartName="/ppt/slideLayouts/_rels/slideLayout37.xml.rels" ContentType="application/vnd.openxmlformats-package.relationships+xml"/>
  <Override PartName="/ppt/slideLayouts/_rels/slideLayout54.xml.rels" ContentType="application/vnd.openxmlformats-package.relationships+xml"/>
  <Override PartName="/ppt/slideLayouts/_rels/slideLayout11.xml.rels" ContentType="application/vnd.openxmlformats-package.relationships+xml"/>
  <Override PartName="/ppt/slideLayouts/_rels/slideLayout2.xml.rels" ContentType="application/vnd.openxmlformats-package.relationships+xml"/>
  <Override PartName="/ppt/slideLayouts/_rels/slideLayout48.xml.rels" ContentType="application/vnd.openxmlformats-package.relationships+xml"/>
  <Override PartName="/ppt/slideLayouts/_rels/slideLayout38.xml.rels" ContentType="application/vnd.openxmlformats-package.relationships+xml"/>
  <Override PartName="/ppt/slideLayouts/_rels/slideLayout55.xml.rels" ContentType="application/vnd.openxmlformats-package.relationships+xml"/>
  <Override PartName="/ppt/slideLayouts/_rels/slideLayout12.xml.rels" ContentType="application/vnd.openxmlformats-package.relationships+xml"/>
  <Override PartName="/ppt/slideLayouts/_rels/slideLayout3.xml.rels" ContentType="application/vnd.openxmlformats-package.relationships+xml"/>
  <Override PartName="/ppt/slideLayouts/_rels/slideLayout49.xml.rels" ContentType="application/vnd.openxmlformats-package.relationships+xml"/>
  <Override PartName="/ppt/slideLayouts/_rels/slideLayout39.xml.rels" ContentType="application/vnd.openxmlformats-package.relationships+xml"/>
  <Override PartName="/ppt/slideLayouts/_rels/slideLayout13.xml.rels" ContentType="application/vnd.openxmlformats-package.relationships+xml"/>
  <Override PartName="/ppt/slideLayouts/_rels/slideLayout56.xml.rels" ContentType="application/vnd.openxmlformats-package.relationships+xml"/>
  <Override PartName="/ppt/slideLayouts/_rels/slideLayout14.xml.rels" ContentType="application/vnd.openxmlformats-package.relationships+xml"/>
  <Override PartName="/ppt/slideLayouts/_rels/slideLayout57.xml.rels" ContentType="application/vnd.openxmlformats-package.relationships+xml"/>
  <Override PartName="/ppt/slideLayouts/slideLayout25.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20.xml" ContentType="application/vnd.openxmlformats-officedocument.presentationml.slideLayout+xml"/>
  <Override PartName="/ppt/slideLayouts/slideLayout8.xml" ContentType="application/vnd.openxmlformats-officedocument.presentationml.slideLayout+xml"/>
  <Override PartName="/ppt/slideLayouts/slideLayout21.xml" ContentType="application/vnd.openxmlformats-officedocument.presentationml.slideLayout+xml"/>
  <Override PartName="/ppt/slideLayouts/slideLayout53.xml" ContentType="application/vnd.openxmlformats-officedocument.presentationml.slideLayout+xml"/>
  <Override PartName="/ppt/slideLayouts/slideLayout10.xml" ContentType="application/vnd.openxmlformats-officedocument.presentationml.slideLayout+xml"/>
  <Override PartName="/ppt/slideLayouts/slideLayout30.xml" ContentType="application/vnd.openxmlformats-officedocument.presentationml.slideLayout+xml"/>
  <Override PartName="/ppt/slideLayouts/slideLayout1.xml" ContentType="application/vnd.openxmlformats-officedocument.presentationml.slideLayout+xml"/>
  <Override PartName="/ppt/slideLayouts/slideLayout37.xml" ContentType="application/vnd.openxmlformats-officedocument.presentationml.slideLayout+xml"/>
  <Override PartName="/ppt/slideLayouts/slideLayout54.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8.xml" ContentType="application/vnd.openxmlformats-officedocument.presentationml.slideLayout+xml"/>
  <Override PartName="/ppt/slideLayouts/slideLayout55.xml" ContentType="application/vnd.openxmlformats-officedocument.presentationml.slideLayout+xml"/>
  <Override PartName="/ppt/slideLayouts/slideLayout12.xml" ContentType="application/vnd.openxmlformats-officedocument.presentationml.slideLayout+xml"/>
  <Override PartName="/ppt/slideLayouts/slideLayout3.xml" ContentType="application/vnd.openxmlformats-officedocument.presentationml.slideLayout+xml"/>
  <Override PartName="/ppt/slideLayouts/slideLayout39.xml" ContentType="application/vnd.openxmlformats-officedocument.presentationml.slideLayout+xml"/>
  <Override PartName="/ppt/slideLayouts/slideLayout13.xml" ContentType="application/vnd.openxmlformats-officedocument.presentationml.slideLayout+xml"/>
  <Override PartName="/ppt/slideLayouts/slideLayout5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14.xml" ContentType="application/vnd.openxmlformats-officedocument.presentationml.slideLayout+xml"/>
  <Override PartName="/ppt/slideLayouts/slideLayout57.xml" ContentType="application/vnd.openxmlformats-officedocument.presentationml.slideLayout+xml"/>
  <Override PartName="/ppt/slideLayouts/slideLayout15.xml" ContentType="application/vnd.openxmlformats-officedocument.presentationml.slideLayout+xml"/>
  <Override PartName="/ppt/slideLayouts/slideLayout58.xml" ContentType="application/vnd.openxmlformats-officedocument.presentationml.slideLayout+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media/image13.png" ContentType="image/png"/>
  <Override PartName="/ppt/media/image15.png" ContentType="image/png"/>
  <Override PartName="/ppt/media/image14.png" ContentType="image/png"/>
  <Override PartName="/ppt/media/image1.png" ContentType="image/png"/>
  <Override PartName="/ppt/media/image2.png" ContentType="image/png"/>
  <Override PartName="/ppt/media/image3.jpeg" ContentType="image/jpeg"/>
  <Override PartName="/ppt/media/image6.png" ContentType="image/png"/>
  <Override PartName="/ppt/media/image4.png" ContentType="image/png"/>
  <Override PartName="/ppt/media/image5.png" ContentType="image/png"/>
  <Override PartName="/ppt/media/image11.png" ContentType="image/png"/>
  <Override PartName="/ppt/media/image8.jpeg" ContentType="image/jpeg"/>
  <Override PartName="/ppt/media/image9.png" ContentType="image/png"/>
  <Override PartName="/ppt/media/image10.png" ContentType="image/png"/>
  <Override PartName="/ppt/media/image7.png" ContentType="image/png"/>
  <Override PartName="/ppt/media/image12.png" ContentType="image/png"/>
  <Override PartName="/ppt/slides/_rels/slide30.xml.rels" ContentType="application/vnd.openxmlformats-package.relationships+xml"/>
  <Override PartName="/ppt/slides/_rels/slide73.xml.rels" ContentType="application/vnd.openxmlformats-package.relationships+xml"/>
  <Override PartName="/ppt/slides/_rels/slide13.xml.rels" ContentType="application/vnd.openxmlformats-package.relationships+xml"/>
  <Override PartName="/ppt/slides/_rels/slide56.xml.rels" ContentType="application/vnd.openxmlformats-package.relationships+xml"/>
  <Override PartName="/ppt/slides/_rels/slide21.xml.rels" ContentType="application/vnd.openxmlformats-package.relationships+xml"/>
  <Override PartName="/ppt/slides/_rels/slide64.xml.rels" ContentType="application/vnd.openxmlformats-package.relationships+xml"/>
  <Override PartName="/ppt/slides/_rels/slide39.xml.rels" ContentType="application/vnd.openxmlformats-package.relationships+xml"/>
  <Override PartName="/ppt/slides/_rels/slide12.xml.rels" ContentType="application/vnd.openxmlformats-package.relationships+xml"/>
  <Override PartName="/ppt/slides/_rels/slide55.xml.rels" ContentType="application/vnd.openxmlformats-package.relationships+xml"/>
  <Override PartName="/ppt/slides/_rels/slide20.xml.rels" ContentType="application/vnd.openxmlformats-package.relationships+xml"/>
  <Override PartName="/ppt/slides/_rels/slide63.xml.rels" ContentType="application/vnd.openxmlformats-package.relationships+xml"/>
  <Override PartName="/ppt/slides/_rels/slide3.xml.rels" ContentType="application/vnd.openxmlformats-package.relationships+xml"/>
  <Override PartName="/ppt/slides/_rels/slide46.xml.rels" ContentType="application/vnd.openxmlformats-package.relationships+xml"/>
  <Override PartName="/ppt/slides/_rels/slide11.xml.rels" ContentType="application/vnd.openxmlformats-package.relationships+xml"/>
  <Override PartName="/ppt/slides/_rels/slide54.xml.rels" ContentType="application/vnd.openxmlformats-package.relationships+xml"/>
  <Override PartName="/ppt/slides/_rels/slide10.xml.rels" ContentType="application/vnd.openxmlformats-package.relationships+xml"/>
  <Override PartName="/ppt/slides/_rels/slide53.xml.rels" ContentType="application/vnd.openxmlformats-package.relationships+xml"/>
  <Override PartName="/ppt/slides/_rels/slide7.xml.rels" ContentType="application/vnd.openxmlformats-package.relationships+xml"/>
  <Override PartName="/ppt/slides/_rels/slide9.xml.rels" ContentType="application/vnd.openxmlformats-package.relationships+xml"/>
  <Override PartName="/ppt/slides/_rels/slide14.xml.rels" ContentType="application/vnd.openxmlformats-package.relationships+xml"/>
  <Override PartName="/ppt/slides/_rels/slide57.xml.rels" ContentType="application/vnd.openxmlformats-package.relationships+xml"/>
  <Override PartName="/ppt/slides/_rels/slide31.xml.rels" ContentType="application/vnd.openxmlformats-package.relationships+xml"/>
  <Override PartName="/ppt/slides/_rels/slide74.xml.rels" ContentType="application/vnd.openxmlformats-package.relationships+xml"/>
  <Override PartName="/ppt/slides/_rels/slide48.xml.rels" ContentType="application/vnd.openxmlformats-package.relationships+xml"/>
  <Override PartName="/ppt/slides/_rels/slide5.xml.rels" ContentType="application/vnd.openxmlformats-package.relationships+xml"/>
  <Override PartName="/ppt/slides/_rels/slide60.xml.rels" ContentType="application/vnd.openxmlformats-package.relationships+xml"/>
  <Override PartName="/ppt/slides/_rels/slide43.xml.rels" ContentType="application/vnd.openxmlformats-package.relationships+xml"/>
  <Override PartName="/ppt/slides/_rels/slide52.xml.rels" ContentType="application/vnd.openxmlformats-package.relationships+xml"/>
  <Override PartName="/ppt/slides/_rels/slide35.xml.rels" ContentType="application/vnd.openxmlformats-package.relationships+xml"/>
  <Override PartName="/ppt/slides/_rels/slide18.xml.rels" ContentType="application/vnd.openxmlformats-package.relationships+xml"/>
  <Override PartName="/ppt/slides/_rels/slide8.xml.rels" ContentType="application/vnd.openxmlformats-package.relationships+xml"/>
  <Override PartName="/ppt/slides/_rels/slide26.xml.rels" ContentType="application/vnd.openxmlformats-package.relationships+xml"/>
  <Override PartName="/ppt/slides/_rels/slide69.xml.rels" ContentType="application/vnd.openxmlformats-package.relationships+xml"/>
  <Override PartName="/ppt/slides/_rels/slide49.xml.rels" ContentType="application/vnd.openxmlformats-package.relationships+xml"/>
  <Override PartName="/ppt/slides/_rels/slide6.xml.rels" ContentType="application/vnd.openxmlformats-package.relationships+xml"/>
  <Override PartName="/ppt/slides/_rels/slide68.xml.rels" ContentType="application/vnd.openxmlformats-package.relationships+xml"/>
  <Override PartName="/ppt/slides/_rels/slide25.xml.rels" ContentType="application/vnd.openxmlformats-package.relationships+xml"/>
  <Override PartName="/ppt/slides/_rels/slide42.xml.rels" ContentType="application/vnd.openxmlformats-package.relationships+xml"/>
  <Override PartName="/ppt/slides/_rels/slide17.xml.rels" ContentType="application/vnd.openxmlformats-package.relationships+xml"/>
  <Override PartName="/ppt/slides/_rels/slide51.xml.rels" ContentType="application/vnd.openxmlformats-package.relationships+xml"/>
  <Override PartName="/ppt/slides/_rels/slide77.xml.rels" ContentType="application/vnd.openxmlformats-package.relationships+xml"/>
  <Override PartName="/ppt/slides/_rels/slide34.xml.rels" ContentType="application/vnd.openxmlformats-package.relationships+xml"/>
  <Override PartName="/ppt/slides/_rels/slide41.xml.rels" ContentType="application/vnd.openxmlformats-package.relationships+xml"/>
  <Override PartName="/ppt/slides/_rels/slide67.xml.rels" ContentType="application/vnd.openxmlformats-package.relationships+xml"/>
  <Override PartName="/ppt/slides/_rels/slide24.xml.rels" ContentType="application/vnd.openxmlformats-package.relationships+xml"/>
  <Override PartName="/ppt/slides/_rels/slide15.xml.rels" ContentType="application/vnd.openxmlformats-package.relationships+xml"/>
  <Override PartName="/ppt/slides/_rels/slide58.xml.rels" ContentType="application/vnd.openxmlformats-package.relationships+xml"/>
  <Override PartName="/ppt/slides/_rels/slide32.xml.rels" ContentType="application/vnd.openxmlformats-package.relationships+xml"/>
  <Override PartName="/ppt/slides/_rels/slide75.xml.rels" ContentType="application/vnd.openxmlformats-package.relationships+xml"/>
  <Override PartName="/ppt/slides/_rels/slide59.xml.rels" ContentType="application/vnd.openxmlformats-package.relationships+xml"/>
  <Override PartName="/ppt/slides/_rels/slide16.xml.rels" ContentType="application/vnd.openxmlformats-package.relationships+xml"/>
  <Override PartName="/ppt/slides/_rels/slide76.xml.rels" ContentType="application/vnd.openxmlformats-package.relationships+xml"/>
  <Override PartName="/ppt/slides/_rels/slide33.xml.rels" ContentType="application/vnd.openxmlformats-package.relationships+xml"/>
  <Override PartName="/ppt/slides/_rels/slide50.xml.rels" ContentType="application/vnd.openxmlformats-package.relationships+xml"/>
  <Override PartName="/ppt/slides/_rels/slide40.xml.rels" ContentType="application/vnd.openxmlformats-package.relationships+xml"/>
  <Override PartName="/ppt/slides/_rels/slide66.xml.rels" ContentType="application/vnd.openxmlformats-package.relationships+xml"/>
  <Override PartName="/ppt/slides/_rels/slide23.xml.rels" ContentType="application/vnd.openxmlformats-package.relationships+xml"/>
  <Override PartName="/ppt/slides/_rels/slide28.xml.rels" ContentType="application/vnd.openxmlformats-package.relationships+xml"/>
  <Override PartName="/ppt/slides/_rels/slide62.xml.rels" ContentType="application/vnd.openxmlformats-package.relationships+xml"/>
  <Override PartName="/ppt/slides/_rels/slide72.xml.rels" ContentType="application/vnd.openxmlformats-package.relationships+xml"/>
  <Override PartName="/ppt/slides/_rels/slide38.xml.rels" ContentType="application/vnd.openxmlformats-package.relationships+xml"/>
  <Override PartName="/ppt/slides/_rels/slide71.xml.rels" ContentType="application/vnd.openxmlformats-package.relationships+xml"/>
  <Override PartName="/ppt/slides/_rels/slide37.xml.rels" ContentType="application/vnd.openxmlformats-package.relationships+xml"/>
  <Override PartName="/ppt/slides/_rels/slide36.xml.rels" ContentType="application/vnd.openxmlformats-package.relationships+xml"/>
  <Override PartName="/ppt/slides/_rels/slide70.xml.rels" ContentType="application/vnd.openxmlformats-package.relationships+xml"/>
  <Override PartName="/ppt/slides/_rels/slide19.xml.rels" ContentType="application/vnd.openxmlformats-package.relationships+xml"/>
  <Override PartName="/ppt/slides/_rels/slide1.xml.rels" ContentType="application/vnd.openxmlformats-package.relationships+xml"/>
  <Override PartName="/ppt/slides/_rels/slide44.xml.rels" ContentType="application/vnd.openxmlformats-package.relationships+xml"/>
  <Override PartName="/ppt/slides/_rels/slide61.xml.rels" ContentType="application/vnd.openxmlformats-package.relationships+xml"/>
  <Override PartName="/ppt/slides/_rels/slide27.xml.rels" ContentType="application/vnd.openxmlformats-package.relationships+xml"/>
  <Override PartName="/ppt/slides/_rels/slide29.xml.rels" ContentType="application/vnd.openxmlformats-package.relationships+xml"/>
  <Override PartName="/ppt/slides/_rels/slide45.xml.rels" ContentType="application/vnd.openxmlformats-package.relationships+xml"/>
  <Override PartName="/ppt/slides/_rels/slide2.xml.rels" ContentType="application/vnd.openxmlformats-package.relationships+xml"/>
  <Override PartName="/ppt/slides/_rels/slide4.xml.rels" ContentType="application/vnd.openxmlformats-package.relationships+xml"/>
  <Override PartName="/ppt/slides/_rels/slide47.xml.rels" ContentType="application/vnd.openxmlformats-package.relationships+xml"/>
  <Override PartName="/ppt/slides/_rels/slide65.xml.rels" ContentType="application/vnd.openxmlformats-package.relationships+xml"/>
  <Override PartName="/ppt/slides/_rels/slide22.xml.rels" ContentType="application/vnd.openxmlformats-package.relationships+xml"/>
  <Override PartName="/ppt/slides/slide49.xml" ContentType="application/vnd.openxmlformats-officedocument.presentationml.slide+xml"/>
  <Override PartName="/ppt/slides/slide48.xml" ContentType="application/vnd.openxmlformats-officedocument.presentationml.slide+xml"/>
  <Override PartName="/ppt/slides/slide47.xml" ContentType="application/vnd.openxmlformats-officedocument.presentationml.slide+xml"/>
  <Override PartName="/ppt/slides/slide9.xml" ContentType="application/vnd.openxmlformats-officedocument.presentationml.slide+xml"/>
  <Override PartName="/ppt/slides/slide43.xml" ContentType="application/vnd.openxmlformats-officedocument.presentationml.slide+xml"/>
  <Override PartName="/ppt/slides/slide8.xml" ContentType="application/vnd.openxmlformats-officedocument.presentationml.slide+xml"/>
  <Override PartName="/ppt/slides/slide42.xml" ContentType="application/vnd.openxmlformats-officedocument.presentationml.slide+xml"/>
  <Override PartName="/ppt/slides/slide59.xml" ContentType="application/vnd.openxmlformats-officedocument.presentationml.slide+xml"/>
  <Override PartName="/ppt/slides/slide16.xml" ContentType="application/vnd.openxmlformats-officedocument.presentationml.slide+xml"/>
  <Override PartName="/ppt/slides/slide7.xml" ContentType="application/vnd.openxmlformats-officedocument.presentationml.slide+xml"/>
  <Override PartName="/ppt/slides/slide41.xml" ContentType="application/vnd.openxmlformats-officedocument.presentationml.slide+xml"/>
  <Override PartName="/ppt/slides/slide58.xml" ContentType="application/vnd.openxmlformats-officedocument.presentationml.slide+xml"/>
  <Override PartName="/ppt/slides/slide15.xml" ContentType="application/vnd.openxmlformats-officedocument.presentationml.slide+xml"/>
  <Override PartName="/ppt/slides/slide6.xml" ContentType="application/vnd.openxmlformats-officedocument.presentationml.slide+xml"/>
  <Override PartName="/ppt/slides/slide40.xml" ContentType="application/vnd.openxmlformats-officedocument.presentationml.slide+xml"/>
  <Override PartName="/ppt/slides/slide57.xml" ContentType="application/vnd.openxmlformats-officedocument.presentationml.slide+xml"/>
  <Override PartName="/ppt/slides/slide14.xml" ContentType="application/vnd.openxmlformats-officedocument.presentationml.slide+xml"/>
  <Override PartName="/ppt/slides/slide5.xml" ContentType="application/vnd.openxmlformats-officedocument.presentationml.slide+xml"/>
  <Override PartName="/ppt/slides/slide24.xml" ContentType="application/vnd.openxmlformats-officedocument.presentationml.slide+xml"/>
  <Override PartName="/ppt/slides/slide67.xml" ContentType="application/vnd.openxmlformats-officedocument.presentationml.slide+xml"/>
  <Override PartName="/ppt/slides/slide17.xml" ContentType="application/vnd.openxmlformats-officedocument.presentationml.slide+xml"/>
  <Override PartName="/ppt/slides/slide51.xml" ContentType="application/vnd.openxmlformats-officedocument.presentationml.slide+xml"/>
  <Override PartName="/ppt/slides/slide25.xml" ContentType="application/vnd.openxmlformats-officedocument.presentationml.slide+xml"/>
  <Override PartName="/ppt/slides/slide68.xml" ContentType="application/vnd.openxmlformats-officedocument.presentationml.slide+xml"/>
  <Override PartName="/ppt/slides/slide18.xml" ContentType="application/vnd.openxmlformats-officedocument.presentationml.slide+xml"/>
  <Override PartName="/ppt/slides/slide52.xml" ContentType="application/vnd.openxmlformats-officedocument.presentationml.slide+xml"/>
  <Override PartName="/ppt/slides/slide35.xml" ContentType="application/vnd.openxmlformats-officedocument.presentationml.slide+xml"/>
  <Override PartName="/ppt/slides/slide60.xml" ContentType="application/vnd.openxmlformats-officedocument.presentationml.slide+xml"/>
  <Override PartName="/ppt/slides/slide34.xml" ContentType="application/vnd.openxmlformats-officedocument.presentationml.slide+xml"/>
  <Override PartName="/ppt/slides/slide77.xml" ContentType="application/vnd.openxmlformats-officedocument.presentationml.slide+xml"/>
  <Override PartName="/ppt/slides/slide26.xml" ContentType="application/vnd.openxmlformats-officedocument.presentationml.slide+xml"/>
  <Override PartName="/ppt/slides/slide69.xml" ContentType="application/vnd.openxmlformats-officedocument.presentationml.slide+xml"/>
  <Override PartName="/ppt/slides/slide72.xml" ContentType="application/vnd.openxmlformats-officedocument.presentationml.slide+xml"/>
  <Override PartName="/ppt/slides/slide3.xml" ContentType="application/vnd.openxmlformats-officedocument.presentationml.slide+xml"/>
  <Override PartName="/ppt/slides/slide38.xml" ContentType="application/vnd.openxmlformats-officedocument.presentationml.slide+xml"/>
  <Override PartName="/ppt/slides/slide1.xml" ContentType="application/vnd.openxmlformats-officedocument.presentationml.slide+xml"/>
  <Override PartName="/ppt/slides/slide36.xml" ContentType="application/vnd.openxmlformats-officedocument.presentationml.slide+xml"/>
  <Override PartName="/ppt/slides/slide70.xml" ContentType="application/vnd.openxmlformats-officedocument.presentationml.slide+xml"/>
  <Override PartName="/ppt/slides/slide19.xml" ContentType="application/vnd.openxmlformats-officedocument.presentationml.slide+xml"/>
  <Override PartName="/ppt/slides/slide71.xml" ContentType="application/vnd.openxmlformats-officedocument.presentationml.slide+xml"/>
  <Override PartName="/ppt/slides/slide2.xml" ContentType="application/vnd.openxmlformats-officedocument.presentationml.slide+xml"/>
  <Override PartName="/ppt/slides/slide37.xml" ContentType="application/vnd.openxmlformats-officedocument.presentationml.slide+xml"/>
  <Override PartName="/ppt/slides/slide44.xml" ContentType="application/vnd.openxmlformats-officedocument.presentationml.slide+xml"/>
  <Override PartName="/ppt/slides/slide61.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62.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29.xml" ContentType="application/vnd.openxmlformats-officedocument.presentationml.slide+xml"/>
  <Override PartName="/ppt/slides/slide76.xml" ContentType="application/vnd.openxmlformats-officedocument.presentationml.slide+xml"/>
  <Override PartName="/ppt/slides/slide33.xml" ContentType="application/vnd.openxmlformats-officedocument.presentationml.slide+xml"/>
  <Override PartName="/ppt/slides/slide50.xml" ContentType="application/vnd.openxmlformats-officedocument.presentationml.slide+xml"/>
  <Override PartName="/ppt/slides/slide66.xml" ContentType="application/vnd.openxmlformats-officedocument.presentationml.slide+xml"/>
  <Override PartName="/ppt/slides/slide23.xml" ContentType="application/vnd.openxmlformats-officedocument.presentationml.slide+xml"/>
  <Override PartName="/ppt/slides/slide75.xml" ContentType="application/vnd.openxmlformats-officedocument.presentationml.slide+xml"/>
  <Override PartName="/ppt/slides/slide32.xml" ContentType="application/vnd.openxmlformats-officedocument.presentationml.slide+xml"/>
  <Override PartName="/ppt/slides/slide65.xml" ContentType="application/vnd.openxmlformats-officedocument.presentationml.slide+xml"/>
  <Override PartName="/ppt/slides/slide22.xml" ContentType="application/vnd.openxmlformats-officedocument.presentationml.slide+xml"/>
  <Override PartName="/ppt/slides/slide74.xml" ContentType="application/vnd.openxmlformats-officedocument.presentationml.slide+xml"/>
  <Override PartName="/ppt/slides/slide31.xml" ContentType="application/vnd.openxmlformats-officedocument.presentationml.slide+xml"/>
  <Override PartName="/ppt/slides/slide53.xml" ContentType="application/vnd.openxmlformats-officedocument.presentationml.slide+xml"/>
  <Override PartName="/ppt/slides/slide10.xml" ContentType="application/vnd.openxmlformats-officedocument.presentationml.slide+xml"/>
  <Override PartName="/ppt/slides/slide54.xml" ContentType="application/vnd.openxmlformats-officedocument.presentationml.slide+xml"/>
  <Override PartName="/ppt/slides/slide11.xml" ContentType="application/vnd.openxmlformats-officedocument.presentationml.slide+xml"/>
  <Override PartName="/ppt/slides/slide63.xml" ContentType="application/vnd.openxmlformats-officedocument.presentationml.slide+xml"/>
  <Override PartName="/ppt/slides/slide20.xml" ContentType="application/vnd.openxmlformats-officedocument.presentationml.slide+xml"/>
  <Override PartName="/ppt/slides/slide55.xml" ContentType="application/vnd.openxmlformats-officedocument.presentationml.slide+xml"/>
  <Override PartName="/ppt/slides/slide12.xml" ContentType="application/vnd.openxmlformats-officedocument.presentationml.slide+xml"/>
  <Override PartName="/ppt/slides/slide4.xml" ContentType="application/vnd.openxmlformats-officedocument.presentationml.slide+xml"/>
  <Override PartName="/ppt/slides/slide39.xml" ContentType="application/vnd.openxmlformats-officedocument.presentationml.slide+xml"/>
  <Override PartName="/ppt/slides/slide64.xml" ContentType="application/vnd.openxmlformats-officedocument.presentationml.slide+xml"/>
  <Override PartName="/ppt/slides/slide21.xml" ContentType="application/vnd.openxmlformats-officedocument.presentationml.slide+xml"/>
  <Override PartName="/ppt/slides/slide56.xml" ContentType="application/vnd.openxmlformats-officedocument.presentationml.slide+xml"/>
  <Override PartName="/ppt/slides/slide13.xml" ContentType="application/vnd.openxmlformats-officedocument.presentationml.slide+xml"/>
  <Override PartName="/ppt/slides/slide73.xml" ContentType="application/vnd.openxmlformats-officedocument.presentationml.slide+xml"/>
  <Override PartName="/ppt/slides/slide30.xml" ContentType="application/vnd.openxmlformats-officedocument.presentationml.slide+xml"/>
  <Override PartName="/ppt/charts/chart22.xml" ContentType="application/vnd.openxmlformats-officedocument.drawingml.chart+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 id="319" r:id="rId70"/>
    <p:sldId id="320" r:id="rId71"/>
    <p:sldId id="321" r:id="rId72"/>
    <p:sldId id="322" r:id="rId73"/>
    <p:sldId id="323" r:id="rId74"/>
    <p:sldId id="324" r:id="rId75"/>
    <p:sldId id="325" r:id="rId76"/>
    <p:sldId id="326" r:id="rId77"/>
    <p:sldId id="327" r:id="rId78"/>
    <p:sldId id="328" r:id="rId79"/>
    <p:sldId id="329" r:id="rId80"/>
    <p:sldId id="330" r:id="rId81"/>
    <p:sldId id="331" r:id="rId82"/>
    <p:sldId id="332" r:id="rId83"/>
  </p:sldIdLst>
  <p:sldSz cx="12192000" cy="6858000"/>
  <p:notesSz cx="7772400" cy="100584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 Id="rId17" Type="http://schemas.openxmlformats.org/officeDocument/2006/relationships/slide" Target="slides/slide11.xml"/><Relationship Id="rId18" Type="http://schemas.openxmlformats.org/officeDocument/2006/relationships/slide" Target="slides/slide12.xml"/><Relationship Id="rId19" Type="http://schemas.openxmlformats.org/officeDocument/2006/relationships/slide" Target="slides/slide13.xml"/><Relationship Id="rId20" Type="http://schemas.openxmlformats.org/officeDocument/2006/relationships/slide" Target="slides/slide14.xml"/><Relationship Id="rId21" Type="http://schemas.openxmlformats.org/officeDocument/2006/relationships/slide" Target="slides/slide15.xml"/><Relationship Id="rId22" Type="http://schemas.openxmlformats.org/officeDocument/2006/relationships/slide" Target="slides/slide16.xml"/><Relationship Id="rId23" Type="http://schemas.openxmlformats.org/officeDocument/2006/relationships/slide" Target="slides/slide17.xml"/><Relationship Id="rId24" Type="http://schemas.openxmlformats.org/officeDocument/2006/relationships/slide" Target="slides/slide18.xml"/><Relationship Id="rId25" Type="http://schemas.openxmlformats.org/officeDocument/2006/relationships/slide" Target="slides/slide19.xml"/><Relationship Id="rId26" Type="http://schemas.openxmlformats.org/officeDocument/2006/relationships/slide" Target="slides/slide20.xml"/><Relationship Id="rId27" Type="http://schemas.openxmlformats.org/officeDocument/2006/relationships/slide" Target="slides/slide21.xml"/><Relationship Id="rId28" Type="http://schemas.openxmlformats.org/officeDocument/2006/relationships/slide" Target="slides/slide22.xml"/><Relationship Id="rId29" Type="http://schemas.openxmlformats.org/officeDocument/2006/relationships/slide" Target="slides/slide23.xml"/><Relationship Id="rId30" Type="http://schemas.openxmlformats.org/officeDocument/2006/relationships/slide" Target="slides/slide24.xml"/><Relationship Id="rId31" Type="http://schemas.openxmlformats.org/officeDocument/2006/relationships/slide" Target="slides/slide25.xml"/><Relationship Id="rId32" Type="http://schemas.openxmlformats.org/officeDocument/2006/relationships/slide" Target="slides/slide26.xml"/><Relationship Id="rId33" Type="http://schemas.openxmlformats.org/officeDocument/2006/relationships/slide" Target="slides/slide27.xml"/><Relationship Id="rId34" Type="http://schemas.openxmlformats.org/officeDocument/2006/relationships/slide" Target="slides/slide28.xml"/><Relationship Id="rId35" Type="http://schemas.openxmlformats.org/officeDocument/2006/relationships/slide" Target="slides/slide29.xml"/><Relationship Id="rId36" Type="http://schemas.openxmlformats.org/officeDocument/2006/relationships/slide" Target="slides/slide30.xml"/><Relationship Id="rId37" Type="http://schemas.openxmlformats.org/officeDocument/2006/relationships/slide" Target="slides/slide31.xml"/><Relationship Id="rId38" Type="http://schemas.openxmlformats.org/officeDocument/2006/relationships/slide" Target="slides/slide32.xml"/><Relationship Id="rId39" Type="http://schemas.openxmlformats.org/officeDocument/2006/relationships/slide" Target="slides/slide33.xml"/><Relationship Id="rId40" Type="http://schemas.openxmlformats.org/officeDocument/2006/relationships/slide" Target="slides/slide34.xml"/><Relationship Id="rId41" Type="http://schemas.openxmlformats.org/officeDocument/2006/relationships/slide" Target="slides/slide35.xml"/><Relationship Id="rId42" Type="http://schemas.openxmlformats.org/officeDocument/2006/relationships/slide" Target="slides/slide36.xml"/><Relationship Id="rId43" Type="http://schemas.openxmlformats.org/officeDocument/2006/relationships/slide" Target="slides/slide37.xml"/><Relationship Id="rId44" Type="http://schemas.openxmlformats.org/officeDocument/2006/relationships/slide" Target="slides/slide38.xml"/><Relationship Id="rId45" Type="http://schemas.openxmlformats.org/officeDocument/2006/relationships/slide" Target="slides/slide39.xml"/><Relationship Id="rId46" Type="http://schemas.openxmlformats.org/officeDocument/2006/relationships/slide" Target="slides/slide40.xml"/><Relationship Id="rId47" Type="http://schemas.openxmlformats.org/officeDocument/2006/relationships/slide" Target="slides/slide41.xml"/><Relationship Id="rId48" Type="http://schemas.openxmlformats.org/officeDocument/2006/relationships/slide" Target="slides/slide42.xml"/><Relationship Id="rId49" Type="http://schemas.openxmlformats.org/officeDocument/2006/relationships/slide" Target="slides/slide43.xml"/><Relationship Id="rId50" Type="http://schemas.openxmlformats.org/officeDocument/2006/relationships/slide" Target="slides/slide44.xml"/><Relationship Id="rId51" Type="http://schemas.openxmlformats.org/officeDocument/2006/relationships/slide" Target="slides/slide45.xml"/><Relationship Id="rId52" Type="http://schemas.openxmlformats.org/officeDocument/2006/relationships/slide" Target="slides/slide46.xml"/><Relationship Id="rId53" Type="http://schemas.openxmlformats.org/officeDocument/2006/relationships/slide" Target="slides/slide47.xml"/><Relationship Id="rId54" Type="http://schemas.openxmlformats.org/officeDocument/2006/relationships/slide" Target="slides/slide48.xml"/><Relationship Id="rId55" Type="http://schemas.openxmlformats.org/officeDocument/2006/relationships/slide" Target="slides/slide49.xml"/><Relationship Id="rId56" Type="http://schemas.openxmlformats.org/officeDocument/2006/relationships/slide" Target="slides/slide50.xml"/><Relationship Id="rId57" Type="http://schemas.openxmlformats.org/officeDocument/2006/relationships/slide" Target="slides/slide51.xml"/><Relationship Id="rId58" Type="http://schemas.openxmlformats.org/officeDocument/2006/relationships/slide" Target="slides/slide52.xml"/><Relationship Id="rId59" Type="http://schemas.openxmlformats.org/officeDocument/2006/relationships/slide" Target="slides/slide53.xml"/><Relationship Id="rId60" Type="http://schemas.openxmlformats.org/officeDocument/2006/relationships/slide" Target="slides/slide54.xml"/><Relationship Id="rId61" Type="http://schemas.openxmlformats.org/officeDocument/2006/relationships/slide" Target="slides/slide55.xml"/><Relationship Id="rId62" Type="http://schemas.openxmlformats.org/officeDocument/2006/relationships/slide" Target="slides/slide56.xml"/><Relationship Id="rId63" Type="http://schemas.openxmlformats.org/officeDocument/2006/relationships/slide" Target="slides/slide57.xml"/><Relationship Id="rId64" Type="http://schemas.openxmlformats.org/officeDocument/2006/relationships/slide" Target="slides/slide58.xml"/><Relationship Id="rId65" Type="http://schemas.openxmlformats.org/officeDocument/2006/relationships/slide" Target="slides/slide59.xml"/><Relationship Id="rId66" Type="http://schemas.openxmlformats.org/officeDocument/2006/relationships/slide" Target="slides/slide60.xml"/><Relationship Id="rId67" Type="http://schemas.openxmlformats.org/officeDocument/2006/relationships/slide" Target="slides/slide61.xml"/><Relationship Id="rId68" Type="http://schemas.openxmlformats.org/officeDocument/2006/relationships/slide" Target="slides/slide62.xml"/><Relationship Id="rId69" Type="http://schemas.openxmlformats.org/officeDocument/2006/relationships/slide" Target="slides/slide63.xml"/><Relationship Id="rId70" Type="http://schemas.openxmlformats.org/officeDocument/2006/relationships/slide" Target="slides/slide64.xml"/><Relationship Id="rId71" Type="http://schemas.openxmlformats.org/officeDocument/2006/relationships/slide" Target="slides/slide65.xml"/><Relationship Id="rId72" Type="http://schemas.openxmlformats.org/officeDocument/2006/relationships/slide" Target="slides/slide66.xml"/><Relationship Id="rId73" Type="http://schemas.openxmlformats.org/officeDocument/2006/relationships/slide" Target="slides/slide67.xml"/><Relationship Id="rId74" Type="http://schemas.openxmlformats.org/officeDocument/2006/relationships/slide" Target="slides/slide68.xml"/><Relationship Id="rId75" Type="http://schemas.openxmlformats.org/officeDocument/2006/relationships/slide" Target="slides/slide69.xml"/><Relationship Id="rId76" Type="http://schemas.openxmlformats.org/officeDocument/2006/relationships/slide" Target="slides/slide70.xml"/><Relationship Id="rId77" Type="http://schemas.openxmlformats.org/officeDocument/2006/relationships/slide" Target="slides/slide71.xml"/><Relationship Id="rId78" Type="http://schemas.openxmlformats.org/officeDocument/2006/relationships/slide" Target="slides/slide72.xml"/><Relationship Id="rId79" Type="http://schemas.openxmlformats.org/officeDocument/2006/relationships/slide" Target="slides/slide73.xml"/><Relationship Id="rId80" Type="http://schemas.openxmlformats.org/officeDocument/2006/relationships/slide" Target="slides/slide74.xml"/><Relationship Id="rId81" Type="http://schemas.openxmlformats.org/officeDocument/2006/relationships/slide" Target="slides/slide75.xml"/><Relationship Id="rId82" Type="http://schemas.openxmlformats.org/officeDocument/2006/relationships/slide" Target="slides/slide76.xml"/><Relationship Id="rId83" Type="http://schemas.openxmlformats.org/officeDocument/2006/relationships/slide" Target="slides/slide77.xml"/><Relationship Id="rId84" Type="http://schemas.openxmlformats.org/officeDocument/2006/relationships/presProps" Target="presProps.xml"/>
</Relationships>
</file>

<file path=ppt/charts/chart22.xml><?xml version="1.0" encoding="utf-8"?>
<c:chartSpace xmlns:c="http://schemas.openxmlformats.org/drawingml/2006/chart" xmlns:a="http://schemas.openxmlformats.org/drawingml/2006/main" xmlns:r="http://schemas.openxmlformats.org/officeDocument/2006/relationships">
  <c:lang val="en-US"/>
  <c:roundedCorners val="0"/>
  <c:chart>
    <c:title>
      <c:tx>
        <c:rich>
          <a:bodyPr rot="0"/>
          <a:lstStyle/>
          <a:p>
            <a:pPr>
              <a:defRPr b="0" sz="1300" spc="-1" strike="noStrike">
                <a:solidFill>
                  <a:srgbClr val="000000"/>
                </a:solidFill>
                <a:latin typeface="DejaVu Sans"/>
                <a:ea typeface="DejaVu Sans"/>
              </a:defRPr>
            </a:pPr>
            <a:r>
              <a:rPr b="0" sz="1300" spc="-1" strike="noStrike">
                <a:solidFill>
                  <a:srgbClr val="000000"/>
                </a:solidFill>
                <a:latin typeface="DejaVu Sans"/>
                <a:ea typeface="DejaVu Sans"/>
              </a:rPr>
              <a:t>Summary of overall lifecycle GWP impacts for Lower Medium Cars for different powertrain type</a:t>
            </a:r>
          </a:p>
        </c:rich>
      </c:tx>
      <c:overlay val="0"/>
      <c:spPr>
        <a:noFill/>
        <a:ln w="0">
          <a:noFill/>
        </a:ln>
      </c:spPr>
    </c:title>
    <c:autoTitleDeleted val="0"/>
    <c:plotArea>
      <c:barChart>
        <c:barDir val="bar"/>
        <c:grouping val="clustered"/>
        <c:varyColors val="0"/>
        <c:ser>
          <c:idx val="0"/>
          <c:order val="0"/>
          <c:tx>
            <c:strRef>
              <c:f>label 0</c:f>
              <c:strCache>
                <c:ptCount val="1"/>
                <c:pt idx="0">
                  <c:v>2050 (TECH1.5)</c:v>
                </c:pt>
              </c:strCache>
            </c:strRef>
          </c:tx>
          <c:spPr>
            <a:solidFill>
              <a:srgbClr val="579d1c"/>
            </a:solidFill>
            <a:ln w="0">
              <a:noFill/>
            </a:ln>
          </c:spPr>
          <c:invertIfNegative val="0"/>
          <c:dLbls>
            <c:txPr>
              <a:bodyPr wrap="square"/>
              <a:lstStyle/>
              <a:p>
                <a:pPr>
                  <a:defRPr b="0" sz="1000" spc="-1" strike="noStrike">
                    <a:solidFill>
                      <a:srgbClr val="000000"/>
                    </a:solidFill>
                    <a:latin typeface="DejaVu Sans"/>
                    <a:ea typeface="DejaVu Sans"/>
                  </a:defRPr>
                </a:pPr>
              </a:p>
            </c:txPr>
            <c:dLblPos val="outEnd"/>
            <c:showLegendKey val="0"/>
            <c:showVal val="0"/>
            <c:showCatName val="0"/>
            <c:showSerName val="0"/>
            <c:showPercent val="0"/>
            <c:separator> </c:separator>
            <c:showLeaderLines val="0"/>
            <c:extLst>
              <c:ext xmlns:c15="http://schemas.microsoft.com/office/drawing/2012/chart" uri="{CE6537A1-D6FC-4f65-9D91-7224C49458BB}">
                <c15:showLeaderLines val="0"/>
              </c:ext>
            </c:extLst>
          </c:dLbls>
          <c:cat>
            <c:strRef>
              <c:f>categories</c:f>
              <c:strCache>
                <c:ptCount val="10"/>
                <c:pt idx="0">
                  <c:v>FCEV</c:v>
                </c:pt>
                <c:pt idx="1">
                  <c:v>BEV</c:v>
                </c:pt>
                <c:pt idx="2">
                  <c:v>PHEV-D</c:v>
                </c:pt>
                <c:pt idx="3">
                  <c:v>PHEV-G</c:v>
                </c:pt>
                <c:pt idx="4">
                  <c:v>HEV-D</c:v>
                </c:pt>
                <c:pt idx="5">
                  <c:v>HEV-G</c:v>
                </c:pt>
                <c:pt idx="6">
                  <c:v>ICEV-CNG</c:v>
                </c:pt>
                <c:pt idx="7">
                  <c:v>ICEV-LPG</c:v>
                </c:pt>
                <c:pt idx="8">
                  <c:v>ICEV-D</c:v>
                </c:pt>
                <c:pt idx="9">
                  <c:v>ICEV-G</c:v>
                </c:pt>
              </c:strCache>
            </c:strRef>
          </c:cat>
          <c:val>
            <c:numRef>
              <c:f>0</c:f>
              <c:numCache>
                <c:formatCode>General</c:formatCode>
                <c:ptCount val="10"/>
                <c:pt idx="0">
                  <c:v>52</c:v>
                </c:pt>
                <c:pt idx="1">
                  <c:v>30</c:v>
                </c:pt>
                <c:pt idx="2">
                  <c:v>50</c:v>
                </c:pt>
                <c:pt idx="3">
                  <c:v>52</c:v>
                </c:pt>
                <c:pt idx="4">
                  <c:v>100</c:v>
                </c:pt>
                <c:pt idx="5">
                  <c:v>125</c:v>
                </c:pt>
                <c:pt idx="6">
                  <c:v>180</c:v>
                </c:pt>
                <c:pt idx="7">
                  <c:v>220</c:v>
                </c:pt>
                <c:pt idx="8">
                  <c:v>125</c:v>
                </c:pt>
                <c:pt idx="9">
                  <c:v>160</c:v>
                </c:pt>
              </c:numCache>
            </c:numRef>
          </c:val>
        </c:ser>
        <c:ser>
          <c:idx val="1"/>
          <c:order val="1"/>
          <c:tx>
            <c:strRef>
              <c:f>label 1</c:f>
              <c:strCache>
                <c:ptCount val="1"/>
                <c:pt idx="0">
                  <c:v>2050</c:v>
                </c:pt>
              </c:strCache>
            </c:strRef>
          </c:tx>
          <c:spPr>
            <a:solidFill>
              <a:srgbClr val="ffd320"/>
            </a:solidFill>
            <a:ln w="0">
              <a:noFill/>
            </a:ln>
          </c:spPr>
          <c:invertIfNegative val="0"/>
          <c:dPt>
            <c:idx val="8"/>
            <c:invertIfNegative val="0"/>
            <c:spPr>
              <a:solidFill>
                <a:srgbClr val="ffd320"/>
              </a:solidFill>
              <a:ln w="0">
                <a:noFill/>
              </a:ln>
            </c:spPr>
          </c:dPt>
          <c:dLbls>
            <c:dLbl>
              <c:idx val="8"/>
              <c:txPr>
                <a:bodyPr wrap="square"/>
                <a:lstStyle/>
                <a:p>
                  <a:pPr>
                    <a:defRPr b="0" sz="1000" spc="-1" strike="noStrike">
                      <a:solidFill>
                        <a:srgbClr val="000000"/>
                      </a:solidFill>
                      <a:latin typeface="DejaVu Sans"/>
                      <a:ea typeface="DejaVu Sans"/>
                    </a:defRPr>
                  </a:pPr>
                </a:p>
              </c:txPr>
              <c:dLblPos val="outEnd"/>
              <c:showLegendKey val="0"/>
              <c:showVal val="0"/>
              <c:showCatName val="0"/>
              <c:showSerName val="0"/>
              <c:showPercent val="0"/>
              <c:separator> </c:separator>
            </c:dLbl>
            <c:txPr>
              <a:bodyPr wrap="square"/>
              <a:lstStyle/>
              <a:p>
                <a:pPr>
                  <a:defRPr b="0" sz="1000" spc="-1" strike="noStrike">
                    <a:solidFill>
                      <a:srgbClr val="000000"/>
                    </a:solidFill>
                    <a:latin typeface="DejaVu Sans"/>
                    <a:ea typeface="DejaVu Sans"/>
                  </a:defRPr>
                </a:pPr>
              </a:p>
            </c:txPr>
            <c:dLblPos val="outEnd"/>
            <c:showLegendKey val="0"/>
            <c:showVal val="0"/>
            <c:showCatName val="0"/>
            <c:showSerName val="0"/>
            <c:showPercent val="0"/>
            <c:separator> </c:separator>
            <c:showLeaderLines val="0"/>
            <c:extLst>
              <c:ext xmlns:c15="http://schemas.microsoft.com/office/drawing/2012/chart" uri="{CE6537A1-D6FC-4f65-9D91-7224C49458BB}">
                <c15:showLeaderLines val="0"/>
              </c:ext>
            </c:extLst>
          </c:dLbls>
          <c:cat>
            <c:strRef>
              <c:f>categories</c:f>
              <c:strCache>
                <c:ptCount val="10"/>
                <c:pt idx="0">
                  <c:v>FCEV</c:v>
                </c:pt>
                <c:pt idx="1">
                  <c:v>BEV</c:v>
                </c:pt>
                <c:pt idx="2">
                  <c:v>PHEV-D</c:v>
                </c:pt>
                <c:pt idx="3">
                  <c:v>PHEV-G</c:v>
                </c:pt>
                <c:pt idx="4">
                  <c:v>HEV-D</c:v>
                </c:pt>
                <c:pt idx="5">
                  <c:v>HEV-G</c:v>
                </c:pt>
                <c:pt idx="6">
                  <c:v>ICEV-CNG</c:v>
                </c:pt>
                <c:pt idx="7">
                  <c:v>ICEV-LPG</c:v>
                </c:pt>
                <c:pt idx="8">
                  <c:v>ICEV-D</c:v>
                </c:pt>
                <c:pt idx="9">
                  <c:v>ICEV-G</c:v>
                </c:pt>
              </c:strCache>
            </c:strRef>
          </c:cat>
          <c:val>
            <c:numRef>
              <c:f>1</c:f>
              <c:numCache>
                <c:formatCode>General</c:formatCode>
                <c:ptCount val="10"/>
                <c:pt idx="0">
                  <c:v>80</c:v>
                </c:pt>
                <c:pt idx="1">
                  <c:v>45</c:v>
                </c:pt>
                <c:pt idx="2">
                  <c:v>75</c:v>
                </c:pt>
                <c:pt idx="3">
                  <c:v>75</c:v>
                </c:pt>
                <c:pt idx="4">
                  <c:v>148</c:v>
                </c:pt>
                <c:pt idx="5">
                  <c:v>160</c:v>
                </c:pt>
                <c:pt idx="6">
                  <c:v>155</c:v>
                </c:pt>
                <c:pt idx="7">
                  <c:v>225</c:v>
                </c:pt>
                <c:pt idx="8">
                  <c:v>175</c:v>
                </c:pt>
                <c:pt idx="9">
                  <c:v>220</c:v>
                </c:pt>
              </c:numCache>
            </c:numRef>
          </c:val>
        </c:ser>
        <c:ser>
          <c:idx val="2"/>
          <c:order val="2"/>
          <c:tx>
            <c:strRef>
              <c:f>label 2</c:f>
              <c:strCache>
                <c:ptCount val="1"/>
                <c:pt idx="0">
                  <c:v>2030</c:v>
                </c:pt>
              </c:strCache>
            </c:strRef>
          </c:tx>
          <c:spPr>
            <a:solidFill>
              <a:srgbClr val="ff420e"/>
            </a:solidFill>
            <a:ln w="0">
              <a:noFill/>
            </a:ln>
          </c:spPr>
          <c:invertIfNegative val="0"/>
          <c:dLbls>
            <c:txPr>
              <a:bodyPr wrap="square"/>
              <a:lstStyle/>
              <a:p>
                <a:pPr>
                  <a:defRPr b="0" sz="1000" spc="-1" strike="noStrike">
                    <a:solidFill>
                      <a:srgbClr val="000000"/>
                    </a:solidFill>
                    <a:latin typeface="DejaVu Sans"/>
                    <a:ea typeface="DejaVu Sans"/>
                  </a:defRPr>
                </a:pPr>
              </a:p>
            </c:txPr>
            <c:dLblPos val="outEnd"/>
            <c:showLegendKey val="0"/>
            <c:showVal val="0"/>
            <c:showCatName val="0"/>
            <c:showSerName val="0"/>
            <c:showPercent val="0"/>
            <c:separator> </c:separator>
            <c:showLeaderLines val="0"/>
            <c:extLst>
              <c:ext xmlns:c15="http://schemas.microsoft.com/office/drawing/2012/chart" uri="{CE6537A1-D6FC-4f65-9D91-7224C49458BB}">
                <c15:showLeaderLines val="0"/>
              </c:ext>
            </c:extLst>
          </c:dLbls>
          <c:cat>
            <c:strRef>
              <c:f>categories</c:f>
              <c:strCache>
                <c:ptCount val="10"/>
                <c:pt idx="0">
                  <c:v>FCEV</c:v>
                </c:pt>
                <c:pt idx="1">
                  <c:v>BEV</c:v>
                </c:pt>
                <c:pt idx="2">
                  <c:v>PHEV-D</c:v>
                </c:pt>
                <c:pt idx="3">
                  <c:v>PHEV-G</c:v>
                </c:pt>
                <c:pt idx="4">
                  <c:v>HEV-D</c:v>
                </c:pt>
                <c:pt idx="5">
                  <c:v>HEV-G</c:v>
                </c:pt>
                <c:pt idx="6">
                  <c:v>ICEV-CNG</c:v>
                </c:pt>
                <c:pt idx="7">
                  <c:v>ICEV-LPG</c:v>
                </c:pt>
                <c:pt idx="8">
                  <c:v>ICEV-D</c:v>
                </c:pt>
                <c:pt idx="9">
                  <c:v>ICEV-G</c:v>
                </c:pt>
              </c:strCache>
            </c:strRef>
          </c:cat>
          <c:val>
            <c:numRef>
              <c:f>2</c:f>
              <c:numCache>
                <c:formatCode>General</c:formatCode>
                <c:ptCount val="10"/>
                <c:pt idx="0">
                  <c:v>145</c:v>
                </c:pt>
                <c:pt idx="1">
                  <c:v>60</c:v>
                </c:pt>
                <c:pt idx="2">
                  <c:v>95</c:v>
                </c:pt>
                <c:pt idx="3">
                  <c:v>100</c:v>
                </c:pt>
                <c:pt idx="4">
                  <c:v>158</c:v>
                </c:pt>
                <c:pt idx="5">
                  <c:v>165</c:v>
                </c:pt>
                <c:pt idx="6">
                  <c:v>170</c:v>
                </c:pt>
                <c:pt idx="7">
                  <c:v>238</c:v>
                </c:pt>
                <c:pt idx="8">
                  <c:v>195</c:v>
                </c:pt>
                <c:pt idx="9">
                  <c:v>240</c:v>
                </c:pt>
              </c:numCache>
            </c:numRef>
          </c:val>
        </c:ser>
        <c:ser>
          <c:idx val="3"/>
          <c:order val="3"/>
          <c:tx>
            <c:strRef>
              <c:f>label 3</c:f>
              <c:strCache>
                <c:ptCount val="1"/>
                <c:pt idx="0">
                  <c:v>2020</c:v>
                </c:pt>
              </c:strCache>
            </c:strRef>
          </c:tx>
          <c:spPr>
            <a:solidFill>
              <a:srgbClr val="004586"/>
            </a:solidFill>
            <a:ln w="0">
              <a:noFill/>
            </a:ln>
          </c:spPr>
          <c:invertIfNegative val="0"/>
          <c:dPt>
            <c:idx val="8"/>
            <c:invertIfNegative val="0"/>
            <c:spPr>
              <a:solidFill>
                <a:srgbClr val="004586"/>
              </a:solidFill>
              <a:ln w="0">
                <a:noFill/>
              </a:ln>
            </c:spPr>
          </c:dPt>
          <c:dPt>
            <c:idx val="9"/>
            <c:invertIfNegative val="0"/>
            <c:spPr>
              <a:solidFill>
                <a:srgbClr val="004586"/>
              </a:solidFill>
              <a:ln w="0">
                <a:noFill/>
              </a:ln>
            </c:spPr>
          </c:dPt>
          <c:dLbls>
            <c:numFmt formatCode="General" sourceLinked="0"/>
            <c:dLbl>
              <c:idx val="8"/>
              <c:numFmt formatCode="General" sourceLinked="0"/>
              <c:txPr>
                <a:bodyPr wrap="square"/>
                <a:lstStyle/>
                <a:p>
                  <a:pPr>
                    <a:defRPr b="0" sz="1000" spc="-1" strike="noStrike">
                      <a:solidFill>
                        <a:srgbClr val="000000"/>
                      </a:solidFill>
                      <a:latin typeface="DejaVu Sans"/>
                      <a:ea typeface="DejaVu Sans"/>
                    </a:defRPr>
                  </a:pPr>
                </a:p>
              </c:txPr>
              <c:dLblPos val="outEnd"/>
              <c:showLegendKey val="0"/>
              <c:showVal val="1"/>
              <c:showCatName val="0"/>
              <c:showSerName val="0"/>
              <c:showPercent val="0"/>
              <c:separator> </c:separator>
            </c:dLbl>
            <c:dLbl>
              <c:idx val="9"/>
              <c:numFmt formatCode="General" sourceLinked="0"/>
              <c:txPr>
                <a:bodyPr wrap="square"/>
                <a:lstStyle/>
                <a:p>
                  <a:pPr>
                    <a:defRPr b="0" sz="1000" spc="-1" strike="noStrike">
                      <a:solidFill>
                        <a:srgbClr val="000000"/>
                      </a:solidFill>
                      <a:latin typeface="DejaVu Sans"/>
                      <a:ea typeface="DejaVu Sans"/>
                    </a:defRPr>
                  </a:pPr>
                </a:p>
              </c:txPr>
              <c:dLblPos val="outEnd"/>
              <c:showLegendKey val="0"/>
              <c:showVal val="1"/>
              <c:showCatName val="0"/>
              <c:showSerName val="0"/>
              <c:showPercent val="0"/>
              <c:separator> </c:separator>
            </c:dLbl>
            <c:txPr>
              <a:bodyPr wrap="square"/>
              <a:lstStyle/>
              <a:p>
                <a:pPr>
                  <a:defRPr b="0" sz="1000" spc="-1" strike="noStrike">
                    <a:solidFill>
                      <a:srgbClr val="000000"/>
                    </a:solidFill>
                    <a:latin typeface="DejaVu Sans"/>
                    <a:ea typeface="DejaVu Sans"/>
                  </a:defRPr>
                </a:pPr>
              </a:p>
            </c:txPr>
            <c:dLblPos val="outEnd"/>
            <c:showLegendKey val="0"/>
            <c:showVal val="1"/>
            <c:showCatName val="0"/>
            <c:showSerName val="0"/>
            <c:showPercent val="0"/>
            <c:separator> </c:separator>
            <c:showLeaderLines val="0"/>
            <c:extLst>
              <c:ext xmlns:c15="http://schemas.microsoft.com/office/drawing/2012/chart" uri="{CE6537A1-D6FC-4f65-9D91-7224C49458BB}">
                <c15:showLeaderLines val="0"/>
              </c:ext>
            </c:extLst>
          </c:dLbls>
          <c:cat>
            <c:strRef>
              <c:f>categories</c:f>
              <c:strCache>
                <c:ptCount val="10"/>
                <c:pt idx="0">
                  <c:v>FCEV</c:v>
                </c:pt>
                <c:pt idx="1">
                  <c:v>BEV</c:v>
                </c:pt>
                <c:pt idx="2">
                  <c:v>PHEV-D</c:v>
                </c:pt>
                <c:pt idx="3">
                  <c:v>PHEV-G</c:v>
                </c:pt>
                <c:pt idx="4">
                  <c:v>HEV-D</c:v>
                </c:pt>
                <c:pt idx="5">
                  <c:v>HEV-G</c:v>
                </c:pt>
                <c:pt idx="6">
                  <c:v>ICEV-CNG</c:v>
                </c:pt>
                <c:pt idx="7">
                  <c:v>ICEV-LPG</c:v>
                </c:pt>
                <c:pt idx="8">
                  <c:v>ICEV-D</c:v>
                </c:pt>
                <c:pt idx="9">
                  <c:v>ICEV-G</c:v>
                </c:pt>
              </c:strCache>
            </c:strRef>
          </c:cat>
          <c:val>
            <c:numRef>
              <c:f>3</c:f>
              <c:numCache>
                <c:formatCode>General</c:formatCode>
                <c:ptCount val="10"/>
                <c:pt idx="0">
                  <c:v>186</c:v>
                </c:pt>
                <c:pt idx="1">
                  <c:v>120</c:v>
                </c:pt>
                <c:pt idx="2">
                  <c:v>138</c:v>
                </c:pt>
                <c:pt idx="3">
                  <c:v>143</c:v>
                </c:pt>
                <c:pt idx="4">
                  <c:v>187</c:v>
                </c:pt>
                <c:pt idx="5">
                  <c:v>208</c:v>
                </c:pt>
                <c:pt idx="6">
                  <c:v>197</c:v>
                </c:pt>
                <c:pt idx="7">
                  <c:v>253</c:v>
                </c:pt>
                <c:pt idx="8">
                  <c:v>229</c:v>
                </c:pt>
                <c:pt idx="9">
                  <c:v>269</c:v>
                </c:pt>
              </c:numCache>
            </c:numRef>
          </c:val>
        </c:ser>
        <c:gapWidth val="100"/>
        <c:overlap val="0"/>
        <c:axId val="94468109"/>
        <c:axId val="55261998"/>
      </c:barChart>
      <c:catAx>
        <c:axId val="94468109"/>
        <c:scaling>
          <c:orientation val="minMax"/>
        </c:scaling>
        <c:delete val="0"/>
        <c:axPos val="b"/>
        <c:title>
          <c:tx>
            <c:rich>
              <a:bodyPr rot="-5400000"/>
              <a:lstStyle/>
              <a:p>
                <a:pPr>
                  <a:defRPr b="0" sz="900" spc="-1" strike="noStrike">
                    <a:solidFill>
                      <a:srgbClr val="000000"/>
                    </a:solidFill>
                    <a:latin typeface="DejaVu Sans"/>
                    <a:ea typeface="DejaVu Sans"/>
                  </a:defRPr>
                </a:pPr>
                <a:r>
                  <a:rPr b="0" sz="900" spc="-1" strike="noStrike">
                    <a:solidFill>
                      <a:srgbClr val="000000"/>
                    </a:solidFill>
                    <a:latin typeface="DejaVu Sans"/>
                    <a:ea typeface="DejaVu Sans"/>
                  </a:rPr>
                  <a:t>Title</a:t>
                </a:r>
              </a:p>
            </c:rich>
          </c:tx>
          <c:overlay val="0"/>
          <c:spPr>
            <a:noFill/>
            <a:ln w="0">
              <a:noFill/>
            </a:ln>
          </c:spPr>
        </c:title>
        <c:numFmt formatCode="[$-409]mm/dd/yyyy" sourceLinked="0"/>
        <c:majorTickMark val="out"/>
        <c:minorTickMark val="none"/>
        <c:tickLblPos val="nextTo"/>
        <c:spPr>
          <a:ln w="9360">
            <a:solidFill>
              <a:srgbClr val="b3b3b3"/>
            </a:solidFill>
            <a:round/>
          </a:ln>
        </c:spPr>
        <c:txPr>
          <a:bodyPr/>
          <a:lstStyle/>
          <a:p>
            <a:pPr>
              <a:defRPr b="0" sz="1000" spc="-1" strike="noStrike">
                <a:solidFill>
                  <a:srgbClr val="000000"/>
                </a:solidFill>
                <a:latin typeface="DejaVu Sans"/>
                <a:ea typeface="DejaVu Sans"/>
              </a:defRPr>
            </a:pPr>
          </a:p>
        </c:txPr>
        <c:crossAx val="55261998"/>
        <c:crosses val="autoZero"/>
        <c:auto val="1"/>
        <c:lblAlgn val="ctr"/>
        <c:lblOffset val="100"/>
        <c:noMultiLvlLbl val="0"/>
      </c:catAx>
      <c:valAx>
        <c:axId val="55261998"/>
        <c:scaling>
          <c:orientation val="minMax"/>
        </c:scaling>
        <c:delete val="0"/>
        <c:axPos val="l"/>
        <c:title>
          <c:tx>
            <c:rich>
              <a:bodyPr rot="0"/>
              <a:lstStyle/>
              <a:p>
                <a:pPr>
                  <a:defRPr b="0" sz="900" spc="-1" strike="noStrike">
                    <a:solidFill>
                      <a:srgbClr val="000000"/>
                    </a:solidFill>
                    <a:latin typeface="DejaVu Sans"/>
                    <a:ea typeface="DejaVu Sans"/>
                  </a:defRPr>
                </a:pPr>
                <a:r>
                  <a:rPr b="0" sz="900" spc="-1" strike="noStrike">
                    <a:solidFill>
                      <a:srgbClr val="000000"/>
                    </a:solidFill>
                    <a:latin typeface="DejaVu Sans"/>
                    <a:ea typeface="DejaVu Sans"/>
                  </a:rPr>
                  <a:t>GWP [gCO2e/vkm]</a:t>
                </a:r>
              </a:p>
            </c:rich>
          </c:tx>
          <c:overlay val="0"/>
          <c:spPr>
            <a:noFill/>
            <a:ln w="0">
              <a:noFill/>
            </a:ln>
          </c:spPr>
        </c:title>
        <c:numFmt formatCode="General" sourceLinked="0"/>
        <c:majorTickMark val="out"/>
        <c:minorTickMark val="none"/>
        <c:tickLblPos val="nextTo"/>
        <c:spPr>
          <a:ln w="9360">
            <a:solidFill>
              <a:srgbClr val="b3b3b3"/>
            </a:solidFill>
            <a:round/>
          </a:ln>
        </c:spPr>
        <c:txPr>
          <a:bodyPr/>
          <a:lstStyle/>
          <a:p>
            <a:pPr>
              <a:defRPr b="0" sz="1000" spc="-1" strike="noStrike">
                <a:solidFill>
                  <a:srgbClr val="000000"/>
                </a:solidFill>
                <a:latin typeface="DejaVu Sans"/>
                <a:ea typeface="DejaVu Sans"/>
              </a:defRPr>
            </a:pPr>
          </a:p>
        </c:txPr>
        <c:crossAx val="94468109"/>
        <c:crosses val="autoZero"/>
        <c:crossBetween val="between"/>
      </c:valAx>
      <c:spPr>
        <a:noFill/>
        <a:ln w="0">
          <a:solidFill>
            <a:srgbClr val="000000"/>
          </a:solidFill>
        </a:ln>
      </c:spPr>
    </c:plotArea>
    <c:legend>
      <c:legendPos val="b"/>
      <c:overlay val="0"/>
      <c:spPr>
        <a:noFill/>
        <a:ln w="0">
          <a:noFill/>
        </a:ln>
      </c:spPr>
      <c:txPr>
        <a:bodyPr/>
        <a:lstStyle/>
        <a:p>
          <a:pPr>
            <a:defRPr b="0" sz="1000" spc="-1" strike="noStrike">
              <a:solidFill>
                <a:srgbClr val="000000"/>
              </a:solidFill>
              <a:latin typeface="DejaVu Sans"/>
              <a:ea typeface="DejaVu Sans"/>
            </a:defRPr>
          </a:pPr>
        </a:p>
      </c:txPr>
    </c:legend>
    <c:plotVisOnly val="1"/>
    <c:dispBlanksAs val="gap"/>
  </c:chart>
  <c:spPr>
    <a:noFill/>
    <a:ln w="9360">
      <a:noFill/>
    </a:ln>
  </c:spPr>
</c:chartSpace>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jpeg>
</file>

<file path=ppt/media/image4.png>
</file>

<file path=ppt/media/image5.png>
</file>

<file path=ppt/media/image6.png>
</file>

<file path=ppt/media/image7.png>
</file>

<file path=ppt/media/image8.jpe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2"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3"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7"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8"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40"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1"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2"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3"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4"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5"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57"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59"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61"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62"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4"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6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67"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6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1"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7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7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72"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7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7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76"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78"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79"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8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8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83"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84"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86"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87"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88"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89"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90"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91"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9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95"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97"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99"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00"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3"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2"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0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0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05"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06"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0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08"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0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10"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1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12"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13"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14"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1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16"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17"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1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19"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20"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21"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22"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2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24"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25"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26"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27"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28"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29"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4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41"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4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43"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5"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6"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45"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46"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4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48"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5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5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5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5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54"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5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56"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5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5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5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60"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6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62"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63"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6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6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6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67"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68"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6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70"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71"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72"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73"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74"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75"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8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87"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8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89"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9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91"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92"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9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94"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9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9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97"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9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9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0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0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02"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0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0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0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06"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0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08"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09"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1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1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1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13"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14"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8"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1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16"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17"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18"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19"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20"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21"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4"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6"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0"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3.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slideLayout" Target="../slideLayouts/slideLayout17.xml"/><Relationship Id="rId9" Type="http://schemas.openxmlformats.org/officeDocument/2006/relationships/slideLayout" Target="../slideLayouts/slideLayout18.xml"/><Relationship Id="rId10" Type="http://schemas.openxmlformats.org/officeDocument/2006/relationships/slideLayout" Target="../slideLayouts/slideLayout19.xml"/><Relationship Id="rId11" Type="http://schemas.openxmlformats.org/officeDocument/2006/relationships/slideLayout" Target="../slideLayouts/slideLayout20.xml"/><Relationship Id="rId12" Type="http://schemas.openxmlformats.org/officeDocument/2006/relationships/slideLayout" Target="../slideLayouts/slideLayout21.xml"/><Relationship Id="rId13" Type="http://schemas.openxmlformats.org/officeDocument/2006/relationships/slideLayout" Target="../slideLayouts/slideLayout22.xml"/><Relationship Id="rId14" Type="http://schemas.openxmlformats.org/officeDocument/2006/relationships/slideLayout" Target="../slideLayouts/slideLayout23.xml"/><Relationship Id="rId15"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 Id="rId11" Type="http://schemas.openxmlformats.org/officeDocument/2006/relationships/slideLayout" Target="../slideLayouts/slideLayout34.xml"/><Relationship Id="rId12" Type="http://schemas.openxmlformats.org/officeDocument/2006/relationships/slideLayout" Target="../slideLayouts/slideLayout35.xml"/><Relationship Id="rId13"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37.xml"/><Relationship Id="rId5" Type="http://schemas.openxmlformats.org/officeDocument/2006/relationships/slideLayout" Target="../slideLayouts/slideLayout38.xml"/><Relationship Id="rId6" Type="http://schemas.openxmlformats.org/officeDocument/2006/relationships/slideLayout" Target="../slideLayouts/slideLayout39.xml"/><Relationship Id="rId7" Type="http://schemas.openxmlformats.org/officeDocument/2006/relationships/slideLayout" Target="../slideLayouts/slideLayout40.xml"/><Relationship Id="rId8" Type="http://schemas.openxmlformats.org/officeDocument/2006/relationships/slideLayout" Target="../slideLayouts/slideLayout41.xml"/><Relationship Id="rId9" Type="http://schemas.openxmlformats.org/officeDocument/2006/relationships/slideLayout" Target="../slideLayouts/slideLayout42.xml"/><Relationship Id="rId10" Type="http://schemas.openxmlformats.org/officeDocument/2006/relationships/slideLayout" Target="../slideLayouts/slideLayout43.xml"/><Relationship Id="rId11" Type="http://schemas.openxmlformats.org/officeDocument/2006/relationships/slideLayout" Target="../slideLayouts/slideLayout44.xml"/><Relationship Id="rId12" Type="http://schemas.openxmlformats.org/officeDocument/2006/relationships/slideLayout" Target="../slideLayouts/slideLayout45.xml"/><Relationship Id="rId13" Type="http://schemas.openxmlformats.org/officeDocument/2006/relationships/slideLayout" Target="../slideLayouts/slideLayout46.xml"/><Relationship Id="rId14" Type="http://schemas.openxmlformats.org/officeDocument/2006/relationships/slideLayout" Target="../slideLayouts/slideLayout47.xml"/><Relationship Id="rId15"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49.xml"/><Relationship Id="rId5" Type="http://schemas.openxmlformats.org/officeDocument/2006/relationships/slideLayout" Target="../slideLayouts/slideLayout50.xml"/><Relationship Id="rId6" Type="http://schemas.openxmlformats.org/officeDocument/2006/relationships/slideLayout" Target="../slideLayouts/slideLayout51.xml"/><Relationship Id="rId7" Type="http://schemas.openxmlformats.org/officeDocument/2006/relationships/slideLayout" Target="../slideLayouts/slideLayout52.xml"/><Relationship Id="rId8" Type="http://schemas.openxmlformats.org/officeDocument/2006/relationships/slideLayout" Target="../slideLayouts/slideLayout53.xml"/><Relationship Id="rId9" Type="http://schemas.openxmlformats.org/officeDocument/2006/relationships/slideLayout" Target="../slideLayouts/slideLayout54.xml"/><Relationship Id="rId10" Type="http://schemas.openxmlformats.org/officeDocument/2006/relationships/slideLayout" Target="../slideLayouts/slideLayout55.xml"/><Relationship Id="rId11" Type="http://schemas.openxmlformats.org/officeDocument/2006/relationships/slideLayout" Target="../slideLayouts/slideLayout56.xml"/><Relationship Id="rId12" Type="http://schemas.openxmlformats.org/officeDocument/2006/relationships/slideLayout" Target="../slideLayouts/slideLayout57.xml"/><Relationship Id="rId13" Type="http://schemas.openxmlformats.org/officeDocument/2006/relationships/slideLayout" Target="../slideLayouts/slideLayout58.xml"/><Relationship Id="rId14" Type="http://schemas.openxmlformats.org/officeDocument/2006/relationships/slideLayout" Target="../slideLayouts/slideLayout59.xml"/><Relationship Id="rId15" Type="http://schemas.openxmlformats.org/officeDocument/2006/relationships/slideLayout" Target="../slideLayouts/slideLayout60.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CustomShape 1"/>
          <p:cNvSpPr/>
          <p:nvPr/>
        </p:nvSpPr>
        <p:spPr>
          <a:xfrm>
            <a:off x="11444760" y="0"/>
            <a:ext cx="724680" cy="68335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 name="CustomShape 2"/>
          <p:cNvSpPr/>
          <p:nvPr/>
        </p:nvSpPr>
        <p:spPr>
          <a:xfrm>
            <a:off x="11438640" y="6453360"/>
            <a:ext cx="74160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597C0A48-A0D9-49FB-8644-AC995BFA6C13}" type="slidenum">
              <a:rPr b="0" lang="en-US" sz="1800" spc="-1" strike="noStrike">
                <a:solidFill>
                  <a:srgbClr val="808080"/>
                </a:solidFill>
                <a:latin typeface="Arial"/>
                <a:ea typeface="DejaVu Sans"/>
              </a:rPr>
              <a:t>&lt;number&gt;</a:t>
            </a:fld>
            <a:endParaRPr b="0" lang="en-US" sz="1800" spc="-1" strike="noStrike">
              <a:solidFill>
                <a:srgbClr val="000000"/>
              </a:solidFill>
              <a:latin typeface="Arial"/>
            </a:endParaRPr>
          </a:p>
        </p:txBody>
      </p:sp>
      <p:sp>
        <p:nvSpPr>
          <p:cNvPr id="2" name="CustomShape 3"/>
          <p:cNvSpPr/>
          <p:nvPr/>
        </p:nvSpPr>
        <p:spPr>
          <a:xfrm>
            <a:off x="912240" y="1268280"/>
            <a:ext cx="9191520" cy="344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3" name="Picture 19" descr="Logo_TUC_de_RGB"/>
          <p:cNvPicPr/>
          <p:nvPr/>
        </p:nvPicPr>
        <p:blipFill>
          <a:blip r:embed="rId2"/>
          <a:stretch/>
        </p:blipFill>
        <p:spPr>
          <a:xfrm>
            <a:off x="0" y="0"/>
            <a:ext cx="3035520" cy="545400"/>
          </a:xfrm>
          <a:prstGeom prst="rect">
            <a:avLst/>
          </a:prstGeom>
          <a:ln w="0">
            <a:noFill/>
          </a:ln>
        </p:spPr>
      </p:pic>
      <p:pic>
        <p:nvPicPr>
          <p:cNvPr id="4" name="Grafik 2" descr=""/>
          <p:cNvPicPr/>
          <p:nvPr/>
        </p:nvPicPr>
        <p:blipFill>
          <a:blip r:embed="rId3"/>
          <a:stretch/>
        </p:blipFill>
        <p:spPr>
          <a:xfrm>
            <a:off x="7430400" y="134640"/>
            <a:ext cx="3681360" cy="497520"/>
          </a:xfrm>
          <a:prstGeom prst="rect">
            <a:avLst/>
          </a:prstGeom>
          <a:ln w="0">
            <a:noFill/>
          </a:ln>
        </p:spPr>
      </p:pic>
      <p:sp>
        <p:nvSpPr>
          <p:cNvPr id="5" name="CustomShape 4"/>
          <p:cNvSpPr/>
          <p:nvPr/>
        </p:nvSpPr>
        <p:spPr>
          <a:xfrm>
            <a:off x="912240" y="1268280"/>
            <a:ext cx="9191520" cy="344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6" name="CustomShape 5"/>
          <p:cNvSpPr/>
          <p:nvPr/>
        </p:nvSpPr>
        <p:spPr>
          <a:xfrm>
            <a:off x="11444760" y="0"/>
            <a:ext cx="724680" cy="68335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7" name="CustomShape 6"/>
          <p:cNvSpPr/>
          <p:nvPr/>
        </p:nvSpPr>
        <p:spPr>
          <a:xfrm>
            <a:off x="0" y="6642720"/>
            <a:ext cx="121676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The Limits to Growth – TU Clausthal</a:t>
            </a:r>
            <a:endParaRPr b="0" lang="en-US" sz="800" spc="-1" strike="noStrike">
              <a:solidFill>
                <a:srgbClr val="000000"/>
              </a:solidFill>
              <a:latin typeface="Arial"/>
            </a:endParaRPr>
          </a:p>
        </p:txBody>
      </p:sp>
      <p:sp>
        <p:nvSpPr>
          <p:cNvPr id="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6" name="CustomShape 1"/>
          <p:cNvSpPr/>
          <p:nvPr/>
        </p:nvSpPr>
        <p:spPr>
          <a:xfrm>
            <a:off x="11444760" y="0"/>
            <a:ext cx="724680" cy="68335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47" name="CustomShape 2"/>
          <p:cNvSpPr/>
          <p:nvPr/>
        </p:nvSpPr>
        <p:spPr>
          <a:xfrm>
            <a:off x="11438640" y="6453360"/>
            <a:ext cx="74160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83510E9E-1971-4D74-A5DD-4771E644B096}" type="slidenum">
              <a:rPr b="0" lang="en-US" sz="1800" spc="-1" strike="noStrike">
                <a:solidFill>
                  <a:srgbClr val="808080"/>
                </a:solidFill>
                <a:latin typeface="Arial"/>
                <a:ea typeface="DejaVu Sans"/>
              </a:rPr>
              <a:t>&lt;number&gt;</a:t>
            </a:fld>
            <a:endParaRPr b="0" lang="en-US" sz="1800" spc="-1" strike="noStrike">
              <a:solidFill>
                <a:srgbClr val="000000"/>
              </a:solidFill>
              <a:latin typeface="Arial"/>
            </a:endParaRPr>
          </a:p>
        </p:txBody>
      </p:sp>
      <p:sp>
        <p:nvSpPr>
          <p:cNvPr id="48" name="CustomShape 3"/>
          <p:cNvSpPr/>
          <p:nvPr/>
        </p:nvSpPr>
        <p:spPr>
          <a:xfrm>
            <a:off x="912240" y="1268280"/>
            <a:ext cx="9191520" cy="344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49" name="Picture 19" descr="Logo_TUC_de_RGB"/>
          <p:cNvPicPr/>
          <p:nvPr/>
        </p:nvPicPr>
        <p:blipFill>
          <a:blip r:embed="rId2"/>
          <a:stretch/>
        </p:blipFill>
        <p:spPr>
          <a:xfrm>
            <a:off x="0" y="0"/>
            <a:ext cx="3035520" cy="545400"/>
          </a:xfrm>
          <a:prstGeom prst="rect">
            <a:avLst/>
          </a:prstGeom>
          <a:ln w="0">
            <a:noFill/>
          </a:ln>
        </p:spPr>
      </p:pic>
      <p:pic>
        <p:nvPicPr>
          <p:cNvPr id="50" name="Grafik 2" descr=""/>
          <p:cNvPicPr/>
          <p:nvPr/>
        </p:nvPicPr>
        <p:blipFill>
          <a:blip r:embed="rId3"/>
          <a:stretch/>
        </p:blipFill>
        <p:spPr>
          <a:xfrm>
            <a:off x="7430400" y="134640"/>
            <a:ext cx="3681360" cy="497520"/>
          </a:xfrm>
          <a:prstGeom prst="rect">
            <a:avLst/>
          </a:prstGeom>
          <a:ln w="0">
            <a:noFill/>
          </a:ln>
        </p:spPr>
      </p:pic>
      <p:sp>
        <p:nvSpPr>
          <p:cNvPr id="51" name="CustomShape 4"/>
          <p:cNvSpPr/>
          <p:nvPr/>
        </p:nvSpPr>
        <p:spPr>
          <a:xfrm>
            <a:off x="11444760" y="0"/>
            <a:ext cx="724680" cy="68335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52" name="CustomShape 5"/>
          <p:cNvSpPr/>
          <p:nvPr/>
        </p:nvSpPr>
        <p:spPr>
          <a:xfrm>
            <a:off x="11438640" y="6453360"/>
            <a:ext cx="74160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8CF14EDB-D809-4724-9254-ACFE98EB03A3}" type="slidenum">
              <a:rPr b="0" lang="en-US" sz="1800" spc="-1" strike="noStrike">
                <a:solidFill>
                  <a:srgbClr val="808080"/>
                </a:solidFill>
                <a:latin typeface="Arial"/>
                <a:ea typeface="DejaVu Sans"/>
              </a:rPr>
              <a:t>&lt;number&gt;</a:t>
            </a:fld>
            <a:endParaRPr b="0" lang="en-US" sz="1800" spc="-1" strike="noStrike">
              <a:solidFill>
                <a:srgbClr val="000000"/>
              </a:solidFill>
              <a:latin typeface="Arial"/>
            </a:endParaRPr>
          </a:p>
        </p:txBody>
      </p:sp>
      <p:sp>
        <p:nvSpPr>
          <p:cNvPr id="53" name="CustomShape 6"/>
          <p:cNvSpPr/>
          <p:nvPr/>
        </p:nvSpPr>
        <p:spPr>
          <a:xfrm>
            <a:off x="0" y="6642720"/>
            <a:ext cx="121676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The Limits to Growth – TU Clausthal</a:t>
            </a:r>
            <a:endParaRPr b="0" lang="en-US" sz="800" spc="-1" strike="noStrike">
              <a:solidFill>
                <a:srgbClr val="000000"/>
              </a:solidFill>
              <a:latin typeface="Arial"/>
            </a:endParaRPr>
          </a:p>
        </p:txBody>
      </p:sp>
      <p:sp>
        <p:nvSpPr>
          <p:cNvPr id="5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a:t>
            </a:r>
            <a:r>
              <a:rPr b="0" lang="en-US" sz="4400" spc="-1" strike="noStrike">
                <a:solidFill>
                  <a:srgbClr val="000000"/>
                </a:solidFill>
                <a:latin typeface="Arial"/>
              </a:rPr>
              <a:t>edit the </a:t>
            </a:r>
            <a:r>
              <a:rPr b="0" lang="en-US" sz="4400" spc="-1" strike="noStrike">
                <a:solidFill>
                  <a:srgbClr val="000000"/>
                </a:solidFill>
                <a:latin typeface="Arial"/>
              </a:rPr>
              <a:t>title text </a:t>
            </a:r>
            <a:r>
              <a:rPr b="0" lang="en-US" sz="4400" spc="-1" strike="noStrike">
                <a:solidFill>
                  <a:srgbClr val="000000"/>
                </a:solidFill>
                <a:latin typeface="Arial"/>
              </a:rPr>
              <a:t>format</a:t>
            </a:r>
            <a:endParaRPr b="0" lang="en-US" sz="4400" spc="-1" strike="noStrike">
              <a:solidFill>
                <a:srgbClr val="000000"/>
              </a:solidFill>
              <a:latin typeface="Arial"/>
            </a:endParaRPr>
          </a:p>
        </p:txBody>
      </p:sp>
      <p:sp>
        <p:nvSpPr>
          <p:cNvPr id="55"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9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93"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30" name="CustomShape 1"/>
          <p:cNvSpPr/>
          <p:nvPr/>
        </p:nvSpPr>
        <p:spPr>
          <a:xfrm>
            <a:off x="11444760" y="0"/>
            <a:ext cx="731520" cy="6840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31" name="CustomShape 2"/>
          <p:cNvSpPr/>
          <p:nvPr/>
        </p:nvSpPr>
        <p:spPr>
          <a:xfrm>
            <a:off x="11438640" y="6453360"/>
            <a:ext cx="748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0702B601-98B2-4E42-BBFA-6562336C437B}"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32" name="CustomShape 3"/>
          <p:cNvSpPr/>
          <p:nvPr/>
        </p:nvSpPr>
        <p:spPr>
          <a:xfrm>
            <a:off x="912240" y="1268280"/>
            <a:ext cx="9198360" cy="351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33" name="Picture 19" descr="Logo_TUC_de_RGB"/>
          <p:cNvPicPr/>
          <p:nvPr/>
        </p:nvPicPr>
        <p:blipFill>
          <a:blip r:embed="rId2"/>
          <a:stretch/>
        </p:blipFill>
        <p:spPr>
          <a:xfrm>
            <a:off x="0" y="0"/>
            <a:ext cx="3042360" cy="552240"/>
          </a:xfrm>
          <a:prstGeom prst="rect">
            <a:avLst/>
          </a:prstGeom>
          <a:ln w="0">
            <a:noFill/>
          </a:ln>
        </p:spPr>
      </p:pic>
      <p:pic>
        <p:nvPicPr>
          <p:cNvPr id="134" name="Grafik 2" descr=""/>
          <p:cNvPicPr/>
          <p:nvPr/>
        </p:nvPicPr>
        <p:blipFill>
          <a:blip r:embed="rId3"/>
          <a:stretch/>
        </p:blipFill>
        <p:spPr>
          <a:xfrm>
            <a:off x="7430400" y="134640"/>
            <a:ext cx="3688200" cy="504360"/>
          </a:xfrm>
          <a:prstGeom prst="rect">
            <a:avLst/>
          </a:prstGeom>
          <a:ln w="0">
            <a:noFill/>
          </a:ln>
        </p:spPr>
      </p:pic>
      <p:sp>
        <p:nvSpPr>
          <p:cNvPr id="135" name="CustomShape 4"/>
          <p:cNvSpPr/>
          <p:nvPr/>
        </p:nvSpPr>
        <p:spPr>
          <a:xfrm>
            <a:off x="11444760" y="0"/>
            <a:ext cx="731520" cy="6840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36" name="CustomShape 5"/>
          <p:cNvSpPr/>
          <p:nvPr/>
        </p:nvSpPr>
        <p:spPr>
          <a:xfrm>
            <a:off x="11438640" y="6453360"/>
            <a:ext cx="748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04D8CDDC-B9EB-45F5-A2B7-5480B9F16FBE}"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37" name="CustomShape 6"/>
          <p:cNvSpPr/>
          <p:nvPr/>
        </p:nvSpPr>
        <p:spPr>
          <a:xfrm>
            <a:off x="0" y="6642720"/>
            <a:ext cx="1217340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13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a:t>
            </a:r>
            <a:r>
              <a:rPr b="0" lang="en-US" sz="4400" spc="-1" strike="noStrike">
                <a:solidFill>
                  <a:srgbClr val="000000"/>
                </a:solidFill>
                <a:latin typeface="Arial"/>
              </a:rPr>
              <a:t>k to </a:t>
            </a:r>
            <a:r>
              <a:rPr b="0" lang="en-US" sz="4400" spc="-1" strike="noStrike">
                <a:solidFill>
                  <a:srgbClr val="000000"/>
                </a:solidFill>
                <a:latin typeface="Arial"/>
              </a:rPr>
              <a:t>edit </a:t>
            </a:r>
            <a:r>
              <a:rPr b="0" lang="en-US" sz="4400" spc="-1" strike="noStrike">
                <a:solidFill>
                  <a:srgbClr val="000000"/>
                </a:solidFill>
                <a:latin typeface="Arial"/>
              </a:rPr>
              <a:t>the </a:t>
            </a:r>
            <a:r>
              <a:rPr b="0" lang="en-US" sz="4400" spc="-1" strike="noStrike">
                <a:solidFill>
                  <a:srgbClr val="000000"/>
                </a:solidFill>
                <a:latin typeface="Arial"/>
              </a:rPr>
              <a:t>title </a:t>
            </a:r>
            <a:r>
              <a:rPr b="0" lang="en-US" sz="4400" spc="-1" strike="noStrike">
                <a:solidFill>
                  <a:srgbClr val="000000"/>
                </a:solidFill>
                <a:latin typeface="Arial"/>
              </a:rPr>
              <a:t>text </a:t>
            </a:r>
            <a:r>
              <a:rPr b="0" lang="en-US" sz="4400" spc="-1" strike="noStrike">
                <a:solidFill>
                  <a:srgbClr val="000000"/>
                </a:solidFill>
                <a:latin typeface="Arial"/>
              </a:rPr>
              <a:t>for</a:t>
            </a:r>
            <a:r>
              <a:rPr b="0" lang="en-US" sz="4400" spc="-1" strike="noStrike">
                <a:solidFill>
                  <a:srgbClr val="000000"/>
                </a:solidFill>
                <a:latin typeface="Arial"/>
              </a:rPr>
              <a:t>mat</a:t>
            </a:r>
            <a:endParaRPr b="0" lang="en-US" sz="4400" spc="-1" strike="noStrike">
              <a:solidFill>
                <a:srgbClr val="000000"/>
              </a:solidFill>
              <a:latin typeface="Arial"/>
            </a:endParaRPr>
          </a:p>
        </p:txBody>
      </p:sp>
      <p:sp>
        <p:nvSpPr>
          <p:cNvPr id="13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76" name="CustomShape 1"/>
          <p:cNvSpPr/>
          <p:nvPr/>
        </p:nvSpPr>
        <p:spPr>
          <a:xfrm>
            <a:off x="11444760" y="0"/>
            <a:ext cx="731520" cy="6840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77" name="CustomShape 2"/>
          <p:cNvSpPr/>
          <p:nvPr/>
        </p:nvSpPr>
        <p:spPr>
          <a:xfrm>
            <a:off x="11438640" y="6453360"/>
            <a:ext cx="748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A0864F36-DA92-4B9F-92D7-585CBFBB2816}"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78" name="CustomShape 3"/>
          <p:cNvSpPr/>
          <p:nvPr/>
        </p:nvSpPr>
        <p:spPr>
          <a:xfrm>
            <a:off x="912240" y="1268280"/>
            <a:ext cx="9198360" cy="351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79" name="Picture 19" descr="Logo_TUC_de_RGB"/>
          <p:cNvPicPr/>
          <p:nvPr/>
        </p:nvPicPr>
        <p:blipFill>
          <a:blip r:embed="rId2"/>
          <a:stretch/>
        </p:blipFill>
        <p:spPr>
          <a:xfrm>
            <a:off x="0" y="0"/>
            <a:ext cx="3042360" cy="552240"/>
          </a:xfrm>
          <a:prstGeom prst="rect">
            <a:avLst/>
          </a:prstGeom>
          <a:ln w="0">
            <a:noFill/>
          </a:ln>
        </p:spPr>
      </p:pic>
      <p:pic>
        <p:nvPicPr>
          <p:cNvPr id="180" name="Grafik 2" descr=""/>
          <p:cNvPicPr/>
          <p:nvPr/>
        </p:nvPicPr>
        <p:blipFill>
          <a:blip r:embed="rId3"/>
          <a:stretch/>
        </p:blipFill>
        <p:spPr>
          <a:xfrm>
            <a:off x="7430400" y="134640"/>
            <a:ext cx="3688200" cy="504360"/>
          </a:xfrm>
          <a:prstGeom prst="rect">
            <a:avLst/>
          </a:prstGeom>
          <a:ln w="0">
            <a:noFill/>
          </a:ln>
        </p:spPr>
      </p:pic>
      <p:sp>
        <p:nvSpPr>
          <p:cNvPr id="181" name="CustomShape 4"/>
          <p:cNvSpPr/>
          <p:nvPr/>
        </p:nvSpPr>
        <p:spPr>
          <a:xfrm>
            <a:off x="11444760" y="0"/>
            <a:ext cx="731520" cy="6840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82" name="CustomShape 5"/>
          <p:cNvSpPr/>
          <p:nvPr/>
        </p:nvSpPr>
        <p:spPr>
          <a:xfrm>
            <a:off x="11438640" y="6453360"/>
            <a:ext cx="748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A520CAA6-444C-41B3-AFEB-C9B15FDEBAC5}"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83" name="CustomShape 6"/>
          <p:cNvSpPr/>
          <p:nvPr/>
        </p:nvSpPr>
        <p:spPr>
          <a:xfrm>
            <a:off x="0" y="6642720"/>
            <a:ext cx="1217340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18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a:t>
            </a:r>
            <a:r>
              <a:rPr b="0" lang="en-US" sz="4400" spc="-1" strike="noStrike">
                <a:solidFill>
                  <a:srgbClr val="000000"/>
                </a:solidFill>
                <a:latin typeface="Arial"/>
              </a:rPr>
              <a:t>edit the </a:t>
            </a:r>
            <a:r>
              <a:rPr b="0" lang="en-US" sz="4400" spc="-1" strike="noStrike">
                <a:solidFill>
                  <a:srgbClr val="000000"/>
                </a:solidFill>
                <a:latin typeface="Arial"/>
              </a:rPr>
              <a:t>title text </a:t>
            </a:r>
            <a:r>
              <a:rPr b="0" lang="en-US" sz="4400" spc="-1" strike="noStrike">
                <a:solidFill>
                  <a:srgbClr val="000000"/>
                </a:solidFill>
                <a:latin typeface="Arial"/>
              </a:rPr>
              <a:t>format</a:t>
            </a:r>
            <a:endParaRPr b="0" lang="en-US" sz="4400" spc="-1" strike="noStrike">
              <a:solidFill>
                <a:srgbClr val="000000"/>
              </a:solidFill>
              <a:latin typeface="Arial"/>
            </a:endParaRPr>
          </a:p>
        </p:txBody>
      </p:sp>
      <p:sp>
        <p:nvSpPr>
          <p:cNvPr id="185"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 id="2147483709" r:id="rId12"/>
    <p:sldLayoutId id="2147483710" r:id="rId13"/>
    <p:sldLayoutId id="2147483711" r:id="rId14"/>
    <p:sldLayoutId id="2147483712" r:id="rId15"/>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hyperlink" Target="https://www.iso.org/standard/38498.html"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image" Target="../media/image5.png"/><Relationship Id="rId3"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hyperlink" Target="https://creativecommons.org/licenses/by-sa/4.0/" TargetMode="External"/><Relationship Id="rId3"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5.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17.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19.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hyperlink" Target="https://github.com/ETCE-LAB/teaching-material/tree/master/The-Limits-to-Growth" TargetMode="External"/><Relationship Id="rId3"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21.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22.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hyperlink" Target="https://creativecommons.org/licenses/by-sa/4.0" TargetMode="External"/><Relationship Id="rId3" Type="http://schemas.openxmlformats.org/officeDocument/2006/relationships/image" Target="../media/image8.jpeg"/><Relationship Id="rId4" Type="http://schemas.openxmlformats.org/officeDocument/2006/relationships/slideLayout" Target="../slideLayouts/slideLayout13.xml"/>
</Relationships>
</file>

<file path=ppt/slides/_rels/slide23.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hyperlink" Target="https://creativecommons.org/licenses/by-sa/4.0" TargetMode="External"/><Relationship Id="rId3" Type="http://schemas.openxmlformats.org/officeDocument/2006/relationships/image" Target="../media/image8.jpeg"/><Relationship Id="rId4" Type="http://schemas.openxmlformats.org/officeDocument/2006/relationships/slideLayout" Target="../slideLayouts/slideLayout13.xml"/>
</Relationships>
</file>

<file path=ppt/slides/_rels/slide24.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hyperlink" Target="https://creativecommons.org/licenses/by-sa/4.0" TargetMode="External"/><Relationship Id="rId3" Type="http://schemas.openxmlformats.org/officeDocument/2006/relationships/image" Target="../media/image8.jpeg"/><Relationship Id="rId4" Type="http://schemas.openxmlformats.org/officeDocument/2006/relationships/slideLayout" Target="../slideLayouts/slideLayout13.xml"/>
</Relationships>
</file>

<file path=ppt/slides/_rels/slide25.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hyperlink" Target="https://creativecommons.org/licenses/by-sa/4.0" TargetMode="External"/><Relationship Id="rId3" Type="http://schemas.openxmlformats.org/officeDocument/2006/relationships/image" Target="../media/image8.jpeg"/><Relationship Id="rId4" Type="http://schemas.openxmlformats.org/officeDocument/2006/relationships/slideLayout" Target="../slideLayouts/slideLayout13.xml"/>
</Relationships>
</file>

<file path=ppt/slides/_rels/slide26.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hyperlink" Target="https://creativecommons.org/licenses/by-sa/4.0" TargetMode="External"/><Relationship Id="rId3" Type="http://schemas.openxmlformats.org/officeDocument/2006/relationships/image" Target="../media/image8.jpeg"/><Relationship Id="rId4" Type="http://schemas.openxmlformats.org/officeDocument/2006/relationships/slideLayout" Target="../slideLayouts/slideLayout13.xml"/>
</Relationships>
</file>

<file path=ppt/slides/_rels/slide27.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hyperlink" Target="https://creativecommons.org/licenses/by-sa/4.0" TargetMode="External"/><Relationship Id="rId3" Type="http://schemas.openxmlformats.org/officeDocument/2006/relationships/image" Target="../media/image8.jpeg"/><Relationship Id="rId4" Type="http://schemas.openxmlformats.org/officeDocument/2006/relationships/slideLayout" Target="../slideLayouts/slideLayout13.xml"/>
</Relationships>
</file>

<file path=ppt/slides/_rels/slide28.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hyperlink" Target="https://creativecommons.org/licenses/by-sa/4.0" TargetMode="External"/><Relationship Id="rId3" Type="http://schemas.openxmlformats.org/officeDocument/2006/relationships/image" Target="../media/image8.jpeg"/><Relationship Id="rId4" Type="http://schemas.openxmlformats.org/officeDocument/2006/relationships/slideLayout" Target="../slideLayouts/slideLayout13.xml"/>
</Relationships>
</file>

<file path=ppt/slides/_rels/slide29.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hyperlink" Target="https://creativecommons.org/licenses/by-sa/4.0" TargetMode="External"/><Relationship Id="rId3" Type="http://schemas.openxmlformats.org/officeDocument/2006/relationships/image" Target="../media/image8.jpeg"/><Relationship Id="rId4"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30.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hyperlink" Target="https://creativecommons.org/licenses/by-sa/4.0" TargetMode="External"/><Relationship Id="rId3" Type="http://schemas.openxmlformats.org/officeDocument/2006/relationships/image" Target="../media/image8.jpeg"/><Relationship Id="rId4" Type="http://schemas.openxmlformats.org/officeDocument/2006/relationships/slideLayout" Target="../slideLayouts/slideLayout13.xml"/>
</Relationships>
</file>

<file path=ppt/slides/_rels/slide3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5.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36.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hyperlink" Target="https://ec.europa.eu/clima/system/files/2020-09/2020_study_main_report_en.pdf" TargetMode="External"/><Relationship Id="rId3" Type="http://schemas.openxmlformats.org/officeDocument/2006/relationships/hyperlink" Target="https://www.iso.org/standard/37456.html" TargetMode="External"/><Relationship Id="rId4" Type="http://schemas.openxmlformats.org/officeDocument/2006/relationships/slideLayout" Target="../slideLayouts/slideLayout13.xml"/>
</Relationships>
</file>

<file path=ppt/slides/_rels/slide37.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38.xml.rels><?xml version="1.0" encoding="UTF-8"?>
<Relationships xmlns="http://schemas.openxmlformats.org/package/2006/relationships"><Relationship Id="rId1"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slideLayout" Target="../slideLayouts/slideLayout13.xml"/>
</Relationships>
</file>

<file path=ppt/slides/_rels/slide39.xml.rels><?xml version="1.0" encoding="UTF-8"?>
<Relationships xmlns="http://schemas.openxmlformats.org/package/2006/relationships"><Relationship Id="rId1"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40.xml.rels><?xml version="1.0" encoding="UTF-8"?>
<Relationships xmlns="http://schemas.openxmlformats.org/package/2006/relationships"><Relationship Id="rId1"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slideLayout" Target="../slideLayouts/slideLayout13.xml"/>
</Relationships>
</file>

<file path=ppt/slides/_rels/slide41.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42.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4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44.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45.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46.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47.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48.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49.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image" Target="../media/image3.jpeg"/><Relationship Id="rId2" Type="http://schemas.openxmlformats.org/officeDocument/2006/relationships/hyperlink" Target="https://creativecommons.org/licenses/by-sa/4.0" TargetMode="External"/><Relationship Id="rId3" Type="http://schemas.openxmlformats.org/officeDocument/2006/relationships/slideLayout" Target="../slideLayouts/slideLayout37.xml"/>
</Relationships>
</file>

<file path=ppt/slides/_rels/slide50.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image" Target="../media/image12.png"/><Relationship Id="rId3" Type="http://schemas.openxmlformats.org/officeDocument/2006/relationships/slideLayout" Target="../slideLayouts/slideLayout13.xml"/>
</Relationships>
</file>

<file path=ppt/slides/_rels/slide51.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image" Target="../media/image12.png"/><Relationship Id="rId3" Type="http://schemas.openxmlformats.org/officeDocument/2006/relationships/slideLayout" Target="../slideLayouts/slideLayout13.xml"/>
</Relationships>
</file>

<file path=ppt/slides/_rels/slide52.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hyperlink" Target="https://eplca.jrc.ec.europa.eu/uploads/ILCD-Handbook-General-guide-for-LCA-DETAILED-GUIDANCE-12March2010-ISBN-fin-v1.0-EN.pdf" TargetMode="External"/><Relationship Id="rId3" Type="http://schemas.openxmlformats.org/officeDocument/2006/relationships/slideLayout" Target="../slideLayouts/slideLayout13.xml"/>
</Relationships>
</file>

<file path=ppt/slides/_rels/slide53.xml.rels><?xml version="1.0" encoding="UTF-8"?>
<Relationships xmlns="http://schemas.openxmlformats.org/package/2006/relationships"><Relationship Id="rId1"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slideLayout" Target="../slideLayouts/slideLayout13.xml"/>
</Relationships>
</file>

<file path=ppt/slides/_rels/slide54.xml.rels><?xml version="1.0" encoding="UTF-8"?>
<Relationships xmlns="http://schemas.openxmlformats.org/package/2006/relationships"><Relationship Id="rId1"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slideLayout" Target="../slideLayouts/slideLayout13.xml"/>
</Relationships>
</file>

<file path=ppt/slides/_rels/slide55.xml.rels><?xml version="1.0" encoding="UTF-8"?>
<Relationships xmlns="http://schemas.openxmlformats.org/package/2006/relationships"><Relationship Id="rId1"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slideLayout" Target="../slideLayouts/slideLayout13.xml"/>
</Relationships>
</file>

<file path=ppt/slides/_rels/slide56.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hyperlink" Target="https://eplca.jrc.ec.europa.eu/uploads/ILCD-Handbook-General-guide-for-LCA-DETAILED-GUIDANCE-12March2010-ISBN-fin-v1.0-EN.pdf" TargetMode="External"/><Relationship Id="rId3" Type="http://schemas.openxmlformats.org/officeDocument/2006/relationships/slideLayout" Target="../slideLayouts/slideLayout13.xml"/>
</Relationships>
</file>

<file path=ppt/slides/_rels/slide57.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58.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image" Target="../media/image13.png"/><Relationship Id="rId4" Type="http://schemas.openxmlformats.org/officeDocument/2006/relationships/slideLayout" Target="../slideLayouts/slideLayout13.xml"/>
</Relationships>
</file>

<file path=ppt/slides/_rels/slide59.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image" Target="../media/image13.png"/><Relationship Id="rId4"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image" Target="../media/image3.jpeg"/><Relationship Id="rId2" Type="http://schemas.openxmlformats.org/officeDocument/2006/relationships/hyperlink" Target="https://creativecommons.org/licenses/by-sa/4.0" TargetMode="External"/><Relationship Id="rId3" Type="http://schemas.openxmlformats.org/officeDocument/2006/relationships/slideLayout" Target="../slideLayouts/slideLayout37.xml"/>
</Relationships>
</file>

<file path=ppt/slides/_rels/slide60.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slideLayout" Target="../slideLayouts/slideLayout13.xml"/>
</Relationships>
</file>

<file path=ppt/slides/_rels/slide61.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slideLayout" Target="../slideLayouts/slideLayout13.xml"/>
</Relationships>
</file>

<file path=ppt/slides/_rels/slide62.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slideLayout" Target="../slideLayouts/slideLayout13.xml"/>
</Relationships>
</file>

<file path=ppt/slides/_rels/slide63.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chart" Target="../charts/chart22.xml"/><Relationship Id="rId3" Type="http://schemas.openxmlformats.org/officeDocument/2006/relationships/slideLayout" Target="../slideLayouts/slideLayout13.xml"/>
</Relationships>
</file>

<file path=ppt/slides/_rels/slide64.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65.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image" Target="../media/image14.png"/><Relationship Id="rId4" Type="http://schemas.openxmlformats.org/officeDocument/2006/relationships/slideLayout" Target="../slideLayouts/slideLayout13.xml"/>
</Relationships>
</file>

<file path=ppt/slides/_rels/slide66.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image" Target="../media/image14.png"/><Relationship Id="rId4" Type="http://schemas.openxmlformats.org/officeDocument/2006/relationships/slideLayout" Target="../slideLayouts/slideLayout13.xml"/>
</Relationships>
</file>

<file path=ppt/slides/_rels/slide67.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image" Target="../media/image14.png"/><Relationship Id="rId4" Type="http://schemas.openxmlformats.org/officeDocument/2006/relationships/slideLayout" Target="../slideLayouts/slideLayout13.xml"/>
</Relationships>
</file>

<file path=ppt/slides/_rels/slide68.xml.rels><?xml version="1.0" encoding="UTF-8"?>
<Relationships xmlns="http://schemas.openxmlformats.org/package/2006/relationships"><Relationship Id="rId1"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image" Target="../media/image14.png"/><Relationship Id="rId3" Type="http://schemas.openxmlformats.org/officeDocument/2006/relationships/slideLayout" Target="../slideLayouts/slideLayout13.xml"/>
</Relationships>
</file>

<file path=ppt/slides/_rels/slide69.xml.rels><?xml version="1.0" encoding="UTF-8"?>
<Relationships xmlns="http://schemas.openxmlformats.org/package/2006/relationships"><Relationship Id="rId1"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image" Target="../media/image14.png"/><Relationship Id="rId3"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70.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hyperlink" Target="https://eplca.jrc.ec.europa.eu/uploads/ILCD-Handbook-General-guide-for-LCA-DETAILED-GUIDANCE-12March2010-ISBN-fin-v1.0-EN.pdf" TargetMode="External"/><Relationship Id="rId3" Type="http://schemas.openxmlformats.org/officeDocument/2006/relationships/slideLayout" Target="../slideLayouts/slideLayout13.xml"/>
</Relationships>
</file>

<file path=ppt/slides/_rels/slide71.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72.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7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74.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75.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76.xml.rels><?xml version="1.0" encoding="UTF-8"?>
<Relationships xmlns="http://schemas.openxmlformats.org/package/2006/relationships"><Relationship Id="rId1" Type="http://schemas.openxmlformats.org/officeDocument/2006/relationships/hyperlink" Target="https://www.openlca.org/download/" TargetMode="External"/><Relationship Id="rId2" Type="http://schemas.openxmlformats.org/officeDocument/2006/relationships/hyperlink" Target="https://nexus.openlca.org/databases" TargetMode="External"/><Relationship Id="rId3" Type="http://schemas.openxmlformats.org/officeDocument/2006/relationships/hyperlink" Target="https://www.youtube.com/watch?v=kEosW6PceVg" TargetMode="External"/><Relationship Id="rId4" Type="http://schemas.openxmlformats.org/officeDocument/2006/relationships/hyperlink" Target="https://github.com/ETCE-LAB/teaching-material/tree/master/The-Limits-to-Growth" TargetMode="External"/><Relationship Id="rId5" Type="http://schemas.openxmlformats.org/officeDocument/2006/relationships/hyperlink" Target="https://github.com/ETCE-LAB/teaching-material/blob/master/The-Limits-to-Growth/Exercises/E04-LCA-of-My-Favourite-Food.pdf" TargetMode="External"/><Relationship Id="rId6" Type="http://schemas.openxmlformats.org/officeDocument/2006/relationships/slideLayout" Target="../slideLayouts/slideLayout1.xml"/>
</Relationships>
</file>

<file path=ppt/slides/_rels/slide7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49.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25.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2" name="CustomShape 1"/>
          <p:cNvSpPr/>
          <p:nvPr/>
        </p:nvSpPr>
        <p:spPr>
          <a:xfrm>
            <a:off x="527400" y="1412640"/>
            <a:ext cx="10344600" cy="1131120"/>
          </a:xfrm>
          <a:prstGeom prst="rect">
            <a:avLst/>
          </a:prstGeom>
          <a:noFill/>
          <a:ln w="0">
            <a:noFill/>
          </a:ln>
        </p:spPr>
        <p:style>
          <a:lnRef idx="0"/>
          <a:fillRef idx="0"/>
          <a:effectRef idx="0"/>
          <a:fontRef idx="minor"/>
        </p:style>
        <p:txBody>
          <a:bodyPr lIns="90000" rIns="90000" tIns="45000" bIns="45000" anchor="b">
            <a:noAutofit/>
          </a:bodyPr>
          <a:p>
            <a:pPr algn="ctr">
              <a:lnSpc>
                <a:spcPct val="100000"/>
              </a:lnSpc>
            </a:pPr>
            <a:r>
              <a:rPr b="1" lang="en-US" sz="3200" spc="-1" strike="noStrike">
                <a:solidFill>
                  <a:srgbClr val="008c4f"/>
                </a:solidFill>
                <a:latin typeface="DejaVu Sans"/>
                <a:ea typeface="DejaVu Sans"/>
              </a:rPr>
              <a:t>Emerging Technologies for the Circular Economy</a:t>
            </a:r>
            <a:endParaRPr b="0" lang="en-US" sz="3200" spc="-1" strike="noStrike">
              <a:solidFill>
                <a:srgbClr val="000000"/>
              </a:solidFill>
              <a:latin typeface="Arial"/>
            </a:endParaRPr>
          </a:p>
        </p:txBody>
      </p:sp>
      <p:sp>
        <p:nvSpPr>
          <p:cNvPr id="223" name="CustomShape 2"/>
          <p:cNvSpPr/>
          <p:nvPr/>
        </p:nvSpPr>
        <p:spPr>
          <a:xfrm>
            <a:off x="527400" y="2852640"/>
            <a:ext cx="10344600" cy="235188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spcBef>
                <a:spcPts val="479"/>
              </a:spcBef>
              <a:tabLst>
                <a:tab algn="l" pos="0"/>
              </a:tabLst>
            </a:pPr>
            <a:r>
              <a:rPr b="1" lang="en-US" sz="2400" spc="-1" strike="noStrike">
                <a:solidFill>
                  <a:srgbClr val="000000"/>
                </a:solidFill>
                <a:latin typeface="DejaVu Sans"/>
                <a:ea typeface="DejaVu Sans"/>
              </a:rPr>
              <a:t>Lecture 3: Lifecycle Assessment (LCA)</a:t>
            </a:r>
            <a:endParaRPr b="0" lang="en-US" sz="2400" spc="-1" strike="noStrike">
              <a:solidFill>
                <a:srgbClr val="000000"/>
              </a:solidFill>
              <a:latin typeface="Arial"/>
            </a:endParaRPr>
          </a:p>
          <a:p>
            <a:pPr algn="ctr">
              <a:lnSpc>
                <a:spcPct val="100000"/>
              </a:lnSpc>
              <a:spcBef>
                <a:spcPts val="479"/>
              </a:spcBef>
              <a:tabLst>
                <a:tab algn="l" pos="0"/>
              </a:tabLst>
            </a:pPr>
            <a:endParaRPr b="0" lang="en-US" sz="2400" spc="-1" strike="noStrike">
              <a:solidFill>
                <a:srgbClr val="000000"/>
              </a:solidFill>
              <a:latin typeface="Arial"/>
            </a:endParaRPr>
          </a:p>
          <a:p>
            <a:pPr algn="ctr">
              <a:lnSpc>
                <a:spcPct val="100000"/>
              </a:lnSpc>
              <a:spcBef>
                <a:spcPts val="241"/>
              </a:spcBef>
              <a:tabLst>
                <a:tab algn="l" pos="0"/>
              </a:tabLst>
            </a:pPr>
            <a:endParaRPr b="0" lang="en-US" sz="2400" spc="-1" strike="noStrike">
              <a:solidFill>
                <a:srgbClr val="000000"/>
              </a:solidFill>
              <a:latin typeface="Arial"/>
            </a:endParaRPr>
          </a:p>
          <a:p>
            <a:pPr algn="ctr">
              <a:lnSpc>
                <a:spcPct val="100000"/>
              </a:lnSpc>
              <a:spcBef>
                <a:spcPts val="241"/>
              </a:spcBef>
              <a:tabLst>
                <a:tab algn="l" pos="0"/>
              </a:tabLst>
            </a:pPr>
            <a:endParaRPr b="0" lang="en-US" sz="24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Prof. Dr. Benjamin Leiding</a:t>
            </a:r>
            <a:endParaRPr b="0" lang="en-US" sz="16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 </a:t>
            </a:r>
            <a:r>
              <a:rPr b="0" lang="en-US" sz="1600" spc="-1" strike="noStrike">
                <a:solidFill>
                  <a:srgbClr val="000000"/>
                </a:solidFill>
                <a:latin typeface="DejaVu Sans"/>
                <a:ea typeface="DejaVu Sans"/>
              </a:rPr>
              <a:t>M.Sc. Anant Sujatanagarjuna</a:t>
            </a:r>
            <a:endParaRPr b="0" lang="en-US" sz="1600" spc="-1" strike="noStrike">
              <a:solidFill>
                <a:srgbClr val="000000"/>
              </a:solidFill>
              <a:latin typeface="Arial"/>
            </a:endParaRPr>
          </a:p>
        </p:txBody>
      </p:sp>
      <p:sp>
        <p:nvSpPr>
          <p:cNvPr id="224" name=""/>
          <p:cNvSpPr/>
          <p:nvPr/>
        </p:nvSpPr>
        <p:spPr>
          <a:xfrm>
            <a:off x="7086600" y="914400"/>
            <a:ext cx="2510280" cy="342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Arial"/>
                <a:ea typeface="DejaVu Sans"/>
              </a:rPr>
              <a:t>TODO: Change footer</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0" name="CustomShape 1"/>
          <p:cNvSpPr/>
          <p:nvPr/>
        </p:nvSpPr>
        <p:spPr>
          <a:xfrm>
            <a:off x="335520" y="764640"/>
            <a:ext cx="10734120" cy="484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Assessment (LCA)</a:t>
            </a:r>
            <a:endParaRPr b="0" lang="en-US" sz="2400" spc="-1" strike="noStrike">
              <a:solidFill>
                <a:srgbClr val="000000"/>
              </a:solidFill>
              <a:latin typeface="Arial"/>
            </a:endParaRPr>
          </a:p>
        </p:txBody>
      </p:sp>
      <p:sp>
        <p:nvSpPr>
          <p:cNvPr id="251" name="CustomShape 2"/>
          <p:cNvSpPr/>
          <p:nvPr/>
        </p:nvSpPr>
        <p:spPr>
          <a:xfrm>
            <a:off x="432720" y="1148040"/>
            <a:ext cx="10339560" cy="4802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Definition</a:t>
            </a:r>
            <a:endParaRPr b="0" lang="en-US" sz="2200" spc="-1" strike="noStrike">
              <a:solidFill>
                <a:srgbClr val="000000"/>
              </a:solidFill>
              <a:latin typeface="Arial"/>
            </a:endParaRPr>
          </a:p>
        </p:txBody>
      </p:sp>
      <p:sp>
        <p:nvSpPr>
          <p:cNvPr id="252" name="CustomShape 3"/>
          <p:cNvSpPr/>
          <p:nvPr/>
        </p:nvSpPr>
        <p:spPr>
          <a:xfrm>
            <a:off x="865800" y="2859480"/>
            <a:ext cx="9914040" cy="1473120"/>
          </a:xfrm>
          <a:prstGeom prst="roundRect">
            <a:avLst>
              <a:gd name="adj" fmla="val 16667"/>
            </a:avLst>
          </a:prstGeom>
          <a:noFill/>
          <a:ln w="25560">
            <a:solidFill>
              <a:srgbClr val="008c4f"/>
            </a:solidFill>
            <a:round/>
          </a:ln>
        </p:spPr>
        <p:style>
          <a:lnRef idx="0"/>
          <a:fillRef idx="0"/>
          <a:effectRef idx="0"/>
          <a:fontRef idx="minor"/>
        </p:style>
        <p:txBody>
          <a:bodyPr lIns="90000" rIns="90000" tIns="45000" bIns="45000" anchor="t">
            <a:noAutofit/>
          </a:bodyPr>
          <a:p>
            <a:pPr>
              <a:lnSpc>
                <a:spcPct val="100000"/>
              </a:lnSpc>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LCA addresses the environmental aspects and potential environmental impacts (e.g. use of resources and environmental consequences of releases) throughout a product’s lifecycle from raw material acquisition through production, use, end-of-life treatment, recycling and final disposal (i.e., cradle-to-grave).” </a:t>
            </a:r>
            <a:r>
              <a:rPr b="0" lang="en-US" sz="1800" spc="-1" strike="noStrike">
                <a:solidFill>
                  <a:srgbClr val="000000"/>
                </a:solidFill>
                <a:latin typeface="DejaVu Sans"/>
                <a:ea typeface="DejaVu Sans"/>
              </a:rPr>
              <a:t>-- ISO 14040</a:t>
            </a:r>
            <a:endParaRPr b="0" lang="en-US" sz="1800" spc="-1" strike="noStrike">
              <a:solidFill>
                <a:srgbClr val="000000"/>
              </a:solidFill>
              <a:latin typeface="Arial"/>
            </a:endParaRPr>
          </a:p>
        </p:txBody>
      </p:sp>
      <p:sp>
        <p:nvSpPr>
          <p:cNvPr id="253" name="CustomShape 4"/>
          <p:cNvSpPr/>
          <p:nvPr/>
        </p:nvSpPr>
        <p:spPr>
          <a:xfrm>
            <a:off x="274320" y="6363360"/>
            <a:ext cx="109184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4" name="CustomShape 1"/>
          <p:cNvSpPr/>
          <p:nvPr/>
        </p:nvSpPr>
        <p:spPr>
          <a:xfrm>
            <a:off x="335520" y="764640"/>
            <a:ext cx="10734120" cy="484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Assessment (LCA)</a:t>
            </a:r>
            <a:endParaRPr b="0" lang="en-US" sz="2400" spc="-1" strike="noStrike">
              <a:solidFill>
                <a:srgbClr val="000000"/>
              </a:solidFill>
              <a:latin typeface="Arial"/>
            </a:endParaRPr>
          </a:p>
        </p:txBody>
      </p:sp>
      <p:sp>
        <p:nvSpPr>
          <p:cNvPr id="255" name="CustomShape 2"/>
          <p:cNvSpPr/>
          <p:nvPr/>
        </p:nvSpPr>
        <p:spPr>
          <a:xfrm>
            <a:off x="335520" y="1268280"/>
            <a:ext cx="10734120" cy="502164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ISO 14040/14044 (ISO14040, 2006) (ISO14044, 2006) together provide a </a:t>
            </a:r>
            <a:r>
              <a:rPr b="0" i="1" lang="en-GB" sz="1800" spc="-1" strike="noStrike">
                <a:solidFill>
                  <a:srgbClr val="000000"/>
                </a:solidFill>
                <a:latin typeface="DejaVu Sans"/>
                <a:ea typeface="DejaVu Sans"/>
              </a:rPr>
              <a:t>loose</a:t>
            </a:r>
            <a:r>
              <a:rPr b="0" lang="en-GB" sz="1800" spc="-1" strike="noStrike">
                <a:solidFill>
                  <a:srgbClr val="000000"/>
                </a:solidFill>
                <a:latin typeface="DejaVu Sans"/>
                <a:ea typeface="DejaVu Sans"/>
              </a:rPr>
              <a:t> methodology for conducting LCA studies.</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ISO 14040 defines the </a:t>
            </a:r>
            <a:r>
              <a:rPr b="0" i="1" lang="en-GB" sz="1800" spc="-1" strike="noStrike">
                <a:solidFill>
                  <a:srgbClr val="000000"/>
                </a:solidFill>
                <a:latin typeface="DejaVu Sans"/>
                <a:ea typeface="DejaVu Sans"/>
              </a:rPr>
              <a:t>principles and framework </a:t>
            </a:r>
            <a:r>
              <a:rPr b="0" lang="en-GB" sz="1800" spc="-1" strike="noStrike">
                <a:solidFill>
                  <a:srgbClr val="000000"/>
                </a:solidFill>
                <a:latin typeface="DejaVu Sans"/>
                <a:ea typeface="DejaVu Sans"/>
              </a:rPr>
              <a:t>of the standard</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ISO 14044 provides </a:t>
            </a:r>
            <a:r>
              <a:rPr b="0" i="1" lang="en-GB" sz="1800" spc="-1" strike="noStrike">
                <a:solidFill>
                  <a:srgbClr val="000000"/>
                </a:solidFill>
                <a:latin typeface="DejaVu Sans"/>
                <a:ea typeface="DejaVu Sans"/>
              </a:rPr>
              <a:t>requirements and guidelines </a:t>
            </a:r>
            <a:r>
              <a:rPr b="0" lang="en-GB" sz="1800" spc="-1" strike="noStrike">
                <a:solidFill>
                  <a:srgbClr val="000000"/>
                </a:solidFill>
                <a:latin typeface="DejaVu Sans"/>
                <a:ea typeface="DejaVu Sans"/>
              </a:rPr>
              <a:t>for LCA practitioners.</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Their scope is very broad, hence requiring LCA practitioners to further refine the methodology for their specific needs.</a:t>
            </a:r>
            <a:endParaRPr b="0" lang="en-US" sz="1800" spc="-1" strike="noStrike">
              <a:solidFill>
                <a:srgbClr val="000000"/>
              </a:solidFill>
              <a:latin typeface="Arial"/>
            </a:endParaRPr>
          </a:p>
          <a:p>
            <a:pPr marL="360" algn="ctr">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r>
              <a:rPr b="1" lang="en-GB" sz="1800" spc="-1" strike="noStrike">
                <a:solidFill>
                  <a:srgbClr val="ffffff"/>
                </a:solidFill>
                <a:latin typeface="DejaVu Sans"/>
                <a:ea typeface="DejaVu Sans"/>
              </a:rPr>
              <a:t>More info on points, percentages, etc. follow on the next slides (Examination)</a:t>
            </a:r>
            <a:endParaRPr b="0" lang="en-US" sz="1800" spc="-1" strike="noStrike">
              <a:solidFill>
                <a:srgbClr val="000000"/>
              </a:solidFill>
              <a:latin typeface="Arial"/>
            </a:endParaRPr>
          </a:p>
        </p:txBody>
      </p:sp>
      <p:sp>
        <p:nvSpPr>
          <p:cNvPr id="256" name="CustomShape 3"/>
          <p:cNvSpPr/>
          <p:nvPr/>
        </p:nvSpPr>
        <p:spPr>
          <a:xfrm>
            <a:off x="432720" y="1148040"/>
            <a:ext cx="10339560" cy="4802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ISO 14040 &amp; ISO 14044</a:t>
            </a:r>
            <a:endParaRPr b="0" lang="en-US" sz="2200" spc="-1" strike="noStrike">
              <a:solidFill>
                <a:srgbClr val="000000"/>
              </a:solidFill>
              <a:latin typeface="Arial"/>
            </a:endParaRPr>
          </a:p>
        </p:txBody>
      </p:sp>
      <p:sp>
        <p:nvSpPr>
          <p:cNvPr id="257" name="CustomShape 4"/>
          <p:cNvSpPr/>
          <p:nvPr/>
        </p:nvSpPr>
        <p:spPr>
          <a:xfrm>
            <a:off x="274320" y="6219360"/>
            <a:ext cx="106898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14044 Environmental management — Life cycle assessment — Requirements and guidelines, International standards organisation (</a:t>
            </a:r>
            <a:r>
              <a:rPr b="0" lang="en-US" sz="900" spc="-1" strike="noStrike" u="sng">
                <a:solidFill>
                  <a:srgbClr val="0000ff"/>
                </a:solidFill>
                <a:uFillTx/>
                <a:latin typeface="Roboto"/>
                <a:ea typeface="Roboto"/>
                <a:hlinkClick r:id="rId1"/>
              </a:rPr>
              <a:t>https://www.iso.org/standard/38498.html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258" name="CustomShape 5"/>
          <p:cNvSpPr/>
          <p:nvPr/>
        </p:nvSpPr>
        <p:spPr>
          <a:xfrm>
            <a:off x="274320" y="6003360"/>
            <a:ext cx="109184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259" name=""/>
          <p:cNvSpPr/>
          <p:nvPr/>
        </p:nvSpPr>
        <p:spPr>
          <a:xfrm>
            <a:off x="8458200" y="914400"/>
            <a:ext cx="2738880" cy="342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Arial"/>
                <a:ea typeface="DejaVu Sans"/>
              </a:rPr>
              <a:t>TODO: Self study</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0" name="CustomShape 1"/>
          <p:cNvSpPr/>
          <p:nvPr/>
        </p:nvSpPr>
        <p:spPr>
          <a:xfrm>
            <a:off x="335520" y="764640"/>
            <a:ext cx="10734120" cy="484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Running Case Study</a:t>
            </a:r>
            <a:endParaRPr b="0" lang="en-US" sz="2400" spc="-1" strike="noStrike">
              <a:solidFill>
                <a:srgbClr val="000000"/>
              </a:solidFill>
              <a:latin typeface="Arial"/>
            </a:endParaRPr>
          </a:p>
        </p:txBody>
      </p:sp>
      <p:sp>
        <p:nvSpPr>
          <p:cNvPr id="261" name="CustomShape 2"/>
          <p:cNvSpPr/>
          <p:nvPr/>
        </p:nvSpPr>
        <p:spPr>
          <a:xfrm>
            <a:off x="335520" y="1268280"/>
            <a:ext cx="5368680" cy="502164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a:t>
            </a:r>
            <a:r>
              <a:rPr b="0" i="1" lang="en-GB" sz="1800" spc="-1" strike="noStrike">
                <a:solidFill>
                  <a:srgbClr val="000000"/>
                </a:solidFill>
                <a:latin typeface="DejaVu Sans"/>
                <a:ea typeface="DejaVu Sans"/>
              </a:rPr>
              <a:t>Determining the environmental impacts of conventional and alternatively fuelled vehicles through LCA”</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Prepared by </a:t>
            </a:r>
            <a:r>
              <a:rPr b="0" i="1" lang="en-GB" sz="1800" spc="-1" strike="noStrike">
                <a:solidFill>
                  <a:srgbClr val="000000"/>
                </a:solidFill>
                <a:latin typeface="DejaVu Sans"/>
                <a:ea typeface="DejaVu Sans"/>
              </a:rPr>
              <a:t>Ricardo Energy and Environment</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Generally follows the ISO 14040 and ISO 14044 standards.</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r>
              <a:rPr b="1" lang="en-GB" sz="1800" spc="-1" strike="noStrike">
                <a:solidFill>
                  <a:srgbClr val="ffffff"/>
                </a:solidFill>
                <a:latin typeface="DejaVu Sans"/>
                <a:ea typeface="DejaVu Sans"/>
              </a:rPr>
              <a:t>More info on points, percentages, etc. follow on the next slides (Examination)</a:t>
            </a:r>
            <a:endParaRPr b="0" lang="en-US" sz="1800" spc="-1" strike="noStrike">
              <a:solidFill>
                <a:srgbClr val="000000"/>
              </a:solidFill>
              <a:latin typeface="Arial"/>
            </a:endParaRPr>
          </a:p>
        </p:txBody>
      </p:sp>
      <p:sp>
        <p:nvSpPr>
          <p:cNvPr id="262" name="CustomShape 3"/>
          <p:cNvSpPr/>
          <p:nvPr/>
        </p:nvSpPr>
        <p:spPr>
          <a:xfrm>
            <a:off x="432720" y="1148040"/>
            <a:ext cx="10339560" cy="4802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2020 EU Commission Report </a:t>
            </a:r>
            <a:endParaRPr b="0" lang="en-US" sz="2200" spc="-1" strike="noStrike">
              <a:solidFill>
                <a:srgbClr val="000000"/>
              </a:solidFill>
              <a:latin typeface="Arial"/>
            </a:endParaRPr>
          </a:p>
        </p:txBody>
      </p:sp>
      <p:sp>
        <p:nvSpPr>
          <p:cNvPr id="263" name="CustomShape 4"/>
          <p:cNvSpPr/>
          <p:nvPr/>
        </p:nvSpPr>
        <p:spPr>
          <a:xfrm>
            <a:off x="274320" y="6255360"/>
            <a:ext cx="111470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adapted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pic>
        <p:nvPicPr>
          <p:cNvPr id="264" name="" descr=""/>
          <p:cNvPicPr/>
          <p:nvPr/>
        </p:nvPicPr>
        <p:blipFill>
          <a:blip r:embed="rId2"/>
          <a:stretch/>
        </p:blipFill>
        <p:spPr>
          <a:xfrm>
            <a:off x="5378400" y="1312200"/>
            <a:ext cx="5997600" cy="4793760"/>
          </a:xfrm>
          <a:prstGeom prst="rect">
            <a:avLst/>
          </a:prstGeom>
          <a:ln w="0">
            <a:noFill/>
          </a:ln>
        </p:spPr>
      </p:pic>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5" name="CustomShape 1"/>
          <p:cNvSpPr/>
          <p:nvPr/>
        </p:nvSpPr>
        <p:spPr>
          <a:xfrm>
            <a:off x="335520" y="764640"/>
            <a:ext cx="10734120" cy="484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Four main phases of LCA</a:t>
            </a:r>
            <a:endParaRPr b="0" lang="en-US" sz="2400" spc="-1" strike="noStrike">
              <a:solidFill>
                <a:srgbClr val="000000"/>
              </a:solidFill>
              <a:latin typeface="Arial"/>
            </a:endParaRPr>
          </a:p>
        </p:txBody>
      </p:sp>
      <p:pic>
        <p:nvPicPr>
          <p:cNvPr id="266" name="" descr=""/>
          <p:cNvPicPr/>
          <p:nvPr/>
        </p:nvPicPr>
        <p:blipFill>
          <a:blip r:embed="rId1"/>
          <a:stretch/>
        </p:blipFill>
        <p:spPr>
          <a:xfrm>
            <a:off x="4476960" y="1719360"/>
            <a:ext cx="3227400" cy="3408480"/>
          </a:xfrm>
          <a:prstGeom prst="rect">
            <a:avLst/>
          </a:prstGeom>
          <a:ln w="0">
            <a:noFill/>
          </a:ln>
        </p:spPr>
      </p:pic>
      <p:sp>
        <p:nvSpPr>
          <p:cNvPr id="267" name="CustomShape 2"/>
          <p:cNvSpPr/>
          <p:nvPr/>
        </p:nvSpPr>
        <p:spPr>
          <a:xfrm>
            <a:off x="3200400" y="3200400"/>
            <a:ext cx="1132200" cy="344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DejaVu Sans"/>
                <a:ea typeface="DejaVu Sans"/>
              </a:rPr>
              <a:t>LCI</a:t>
            </a:r>
            <a:endParaRPr b="0" lang="en-US" sz="1800" spc="-1" strike="noStrike">
              <a:solidFill>
                <a:srgbClr val="000000"/>
              </a:solidFill>
              <a:latin typeface="Arial"/>
            </a:endParaRPr>
          </a:p>
        </p:txBody>
      </p:sp>
      <p:sp>
        <p:nvSpPr>
          <p:cNvPr id="268" name="CustomShape 3"/>
          <p:cNvSpPr/>
          <p:nvPr/>
        </p:nvSpPr>
        <p:spPr>
          <a:xfrm>
            <a:off x="3200760" y="4640400"/>
            <a:ext cx="1132200" cy="344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DejaVu Sans"/>
                <a:ea typeface="DejaVu Sans"/>
              </a:rPr>
              <a:t>LCIA</a:t>
            </a:r>
            <a:endParaRPr b="0" lang="en-US" sz="1800" spc="-1" strike="noStrike">
              <a:solidFill>
                <a:srgbClr val="000000"/>
              </a:solidFill>
              <a:latin typeface="Arial"/>
            </a:endParaRPr>
          </a:p>
        </p:txBody>
      </p:sp>
      <p:sp>
        <p:nvSpPr>
          <p:cNvPr id="269" name="CustomShape 4"/>
          <p:cNvSpPr/>
          <p:nvPr/>
        </p:nvSpPr>
        <p:spPr>
          <a:xfrm>
            <a:off x="274320" y="6219360"/>
            <a:ext cx="77680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Mr3641 – https://commons.wikimedia.org/wiki/File:PhasesOfLifeCycleAnalysis.png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0" name="CustomShape 1"/>
          <p:cNvSpPr/>
          <p:nvPr/>
        </p:nvSpPr>
        <p:spPr>
          <a:xfrm>
            <a:off x="335520" y="4406760"/>
            <a:ext cx="10734120" cy="13431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Arial Unicode MS"/>
                <a:ea typeface="DejaVu Sans"/>
              </a:rPr>
              <a:t>Goal and scope definition</a:t>
            </a:r>
            <a:endParaRPr b="0" lang="en-US" sz="3000" spc="-1" strike="noStrike">
              <a:solidFill>
                <a:srgbClr val="000000"/>
              </a:solidFill>
              <a:latin typeface="Arial"/>
            </a:endParaRPr>
          </a:p>
        </p:txBody>
      </p:sp>
      <p:sp>
        <p:nvSpPr>
          <p:cNvPr id="271" name="CustomShape 2"/>
          <p:cNvSpPr/>
          <p:nvPr/>
        </p:nvSpPr>
        <p:spPr>
          <a:xfrm>
            <a:off x="335520" y="2906640"/>
            <a:ext cx="10734120" cy="1481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2" name="CustomShape 1"/>
          <p:cNvSpPr/>
          <p:nvPr/>
        </p:nvSpPr>
        <p:spPr>
          <a:xfrm>
            <a:off x="335520" y="764640"/>
            <a:ext cx="10734120" cy="484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273" name="CustomShape 2"/>
          <p:cNvSpPr/>
          <p:nvPr/>
        </p:nvSpPr>
        <p:spPr>
          <a:xfrm>
            <a:off x="335520" y="1268280"/>
            <a:ext cx="10633680" cy="502164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goal of an LCA states: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intended application</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reasons for carrying out the study</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intended audience</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Whether the results are intended to be used in comparitive assertions released publicly</a:t>
            </a:r>
            <a:endParaRPr b="0" lang="en-US" sz="1800" spc="-1" strike="noStrike">
              <a:solidFill>
                <a:srgbClr val="000000"/>
              </a:solidFill>
              <a:latin typeface="Arial"/>
            </a:endParaRPr>
          </a:p>
        </p:txBody>
      </p:sp>
      <p:sp>
        <p:nvSpPr>
          <p:cNvPr id="274" name="CustomShape 4"/>
          <p:cNvSpPr/>
          <p:nvPr/>
        </p:nvSpPr>
        <p:spPr>
          <a:xfrm>
            <a:off x="432720" y="1148040"/>
            <a:ext cx="10339560" cy="4802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Goal of an LCA study</a:t>
            </a:r>
            <a:endParaRPr b="0" lang="en-US" sz="2200" spc="-1" strike="noStrike">
              <a:solidFill>
                <a:srgbClr val="000000"/>
              </a:solidFill>
              <a:latin typeface="Arial"/>
            </a:endParaRPr>
          </a:p>
        </p:txBody>
      </p:sp>
      <p:sp>
        <p:nvSpPr>
          <p:cNvPr id="275" name="CustomShape 5"/>
          <p:cNvSpPr/>
          <p:nvPr/>
        </p:nvSpPr>
        <p:spPr>
          <a:xfrm>
            <a:off x="274320" y="6399360"/>
            <a:ext cx="111470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276" name="CustomShape 6"/>
          <p:cNvSpPr/>
          <p:nvPr/>
        </p:nvSpPr>
        <p:spPr>
          <a:xfrm>
            <a:off x="274320" y="6147360"/>
            <a:ext cx="109184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7" name="CustomShape 37"/>
          <p:cNvSpPr/>
          <p:nvPr/>
        </p:nvSpPr>
        <p:spPr>
          <a:xfrm>
            <a:off x="335520" y="764640"/>
            <a:ext cx="10734120" cy="484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278" name="CustomShape 39"/>
          <p:cNvSpPr/>
          <p:nvPr/>
        </p:nvSpPr>
        <p:spPr>
          <a:xfrm>
            <a:off x="457200" y="1268280"/>
            <a:ext cx="10549800" cy="502164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2020 EU Study:</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intended application: A representative selection of road vehicle configurations.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Aims to enhance the Commission's understanding of environmental impacts and of suitable methodologies to assess them in the mid- to long-term time frame (until 2050).</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Target audience: European Commission and decision-makers.</a:t>
            </a:r>
            <a:endParaRPr b="0" lang="en-US" sz="1800" spc="-1" strike="noStrike">
              <a:solidFill>
                <a:srgbClr val="000000"/>
              </a:solidFill>
              <a:latin typeface="Arial"/>
            </a:endParaRPr>
          </a:p>
        </p:txBody>
      </p:sp>
      <p:sp>
        <p:nvSpPr>
          <p:cNvPr id="279" name="CustomShape 40"/>
          <p:cNvSpPr/>
          <p:nvPr/>
        </p:nvSpPr>
        <p:spPr>
          <a:xfrm>
            <a:off x="432720" y="1148040"/>
            <a:ext cx="10339560" cy="4802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Goal of an LCA study</a:t>
            </a:r>
            <a:endParaRPr b="0" lang="en-US" sz="2200" spc="-1" strike="noStrike">
              <a:solidFill>
                <a:srgbClr val="000000"/>
              </a:solidFill>
              <a:latin typeface="Arial"/>
            </a:endParaRPr>
          </a:p>
        </p:txBody>
      </p:sp>
      <p:sp>
        <p:nvSpPr>
          <p:cNvPr id="280" name="CustomShape 41"/>
          <p:cNvSpPr/>
          <p:nvPr/>
        </p:nvSpPr>
        <p:spPr>
          <a:xfrm>
            <a:off x="274320" y="6399360"/>
            <a:ext cx="111470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281" name="CustomShape 42"/>
          <p:cNvSpPr/>
          <p:nvPr/>
        </p:nvSpPr>
        <p:spPr>
          <a:xfrm>
            <a:off x="274320" y="6147360"/>
            <a:ext cx="109184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2" name="CustomShape 1"/>
          <p:cNvSpPr/>
          <p:nvPr/>
        </p:nvSpPr>
        <p:spPr>
          <a:xfrm>
            <a:off x="335520" y="764640"/>
            <a:ext cx="10734120" cy="484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283" name="CustomShape 2"/>
          <p:cNvSpPr/>
          <p:nvPr/>
        </p:nvSpPr>
        <p:spPr>
          <a:xfrm>
            <a:off x="335520" y="1268280"/>
            <a:ext cx="4911480" cy="502164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standard</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functional unit(s) of the system(s)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Reference flow(s)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system boundary</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LCIA methodology and types of impacts analysed</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Limitations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Data quality requirements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endParaRPr b="0" lang="en-US" sz="1800" spc="-1" strike="noStrike">
              <a:solidFill>
                <a:srgbClr val="000000"/>
              </a:solidFill>
              <a:latin typeface="Arial"/>
            </a:endParaRPr>
          </a:p>
        </p:txBody>
      </p:sp>
      <p:sp>
        <p:nvSpPr>
          <p:cNvPr id="284" name="CustomShape 3"/>
          <p:cNvSpPr/>
          <p:nvPr/>
        </p:nvSpPr>
        <p:spPr>
          <a:xfrm>
            <a:off x="432720" y="1148040"/>
            <a:ext cx="10339560" cy="4802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Scope of an LCA study</a:t>
            </a:r>
            <a:endParaRPr b="0" lang="en-US" sz="2200" spc="-1" strike="noStrike">
              <a:solidFill>
                <a:srgbClr val="000000"/>
              </a:solidFill>
              <a:latin typeface="Arial"/>
            </a:endParaRPr>
          </a:p>
        </p:txBody>
      </p:sp>
      <p:sp>
        <p:nvSpPr>
          <p:cNvPr id="285" name="CustomShape 6"/>
          <p:cNvSpPr/>
          <p:nvPr/>
        </p:nvSpPr>
        <p:spPr>
          <a:xfrm>
            <a:off x="274320" y="6363360"/>
            <a:ext cx="109184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6" name="CustomShape 38"/>
          <p:cNvSpPr/>
          <p:nvPr/>
        </p:nvSpPr>
        <p:spPr>
          <a:xfrm>
            <a:off x="335520" y="764640"/>
            <a:ext cx="10734120" cy="484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287" name="CustomShape 43"/>
          <p:cNvSpPr/>
          <p:nvPr/>
        </p:nvSpPr>
        <p:spPr>
          <a:xfrm>
            <a:off x="335520" y="1268280"/>
            <a:ext cx="4911480" cy="502164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standard</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The functional unit(s) of the system(s)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Reference flow(s)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system boundary</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LCIA methodology and types of impacts analysed</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Limitations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Data quality requirements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endParaRPr b="0" lang="en-US" sz="1800" spc="-1" strike="noStrike">
              <a:solidFill>
                <a:srgbClr val="000000"/>
              </a:solidFill>
              <a:latin typeface="Arial"/>
            </a:endParaRPr>
          </a:p>
        </p:txBody>
      </p:sp>
      <p:sp>
        <p:nvSpPr>
          <p:cNvPr id="288" name="CustomShape 44"/>
          <p:cNvSpPr/>
          <p:nvPr/>
        </p:nvSpPr>
        <p:spPr>
          <a:xfrm>
            <a:off x="432720" y="1148040"/>
            <a:ext cx="10339560" cy="4802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Scope of an LCA study</a:t>
            </a:r>
            <a:endParaRPr b="0" lang="en-US" sz="2200" spc="-1" strike="noStrike">
              <a:solidFill>
                <a:srgbClr val="000000"/>
              </a:solidFill>
              <a:latin typeface="Arial"/>
            </a:endParaRPr>
          </a:p>
        </p:txBody>
      </p:sp>
      <p:sp>
        <p:nvSpPr>
          <p:cNvPr id="289" name="CustomShape 47"/>
          <p:cNvSpPr/>
          <p:nvPr/>
        </p:nvSpPr>
        <p:spPr>
          <a:xfrm>
            <a:off x="274320" y="6363360"/>
            <a:ext cx="109184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290" name="CustomShape 46"/>
          <p:cNvSpPr/>
          <p:nvPr/>
        </p:nvSpPr>
        <p:spPr>
          <a:xfrm>
            <a:off x="6419520" y="2286000"/>
            <a:ext cx="3636000" cy="136872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quantified performance of a product system for use as a reference unit, e.g 1 million holes drilled</a:t>
            </a:r>
            <a:endParaRPr b="0" lang="en-US" sz="1800" spc="-1" strike="noStrike">
              <a:solidFill>
                <a:srgbClr val="000000"/>
              </a:solidFill>
              <a:latin typeface="Arial"/>
            </a:endParaRPr>
          </a:p>
        </p:txBody>
      </p:sp>
      <p:sp>
        <p:nvSpPr>
          <p:cNvPr id="291" name=""/>
          <p:cNvSpPr/>
          <p:nvPr/>
        </p:nvSpPr>
        <p:spPr>
          <a:xfrm flipH="1">
            <a:off x="4343400" y="2743200"/>
            <a:ext cx="2057400" cy="457200"/>
          </a:xfrm>
          <a:prstGeom prst="line">
            <a:avLst/>
          </a:prstGeom>
          <a:ln w="0">
            <a:solidFill>
              <a:srgbClr val="008c4f"/>
            </a:solidFill>
            <a:tailEnd len="med" type="triangle" w="med"/>
          </a:ln>
        </p:spPr>
        <p:style>
          <a:lnRef idx="0"/>
          <a:fillRef idx="0"/>
          <a:effectRef idx="0"/>
          <a:fontRef idx="minor"/>
        </p:style>
        <p:txBody>
          <a:bodyPr lIns="90000" rIns="90000" tIns="45000" bIns="45000" anchor="ctr">
            <a:noAutofit/>
          </a:bodyPr>
          <a:p>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2" name="CustomShape 45"/>
          <p:cNvSpPr/>
          <p:nvPr/>
        </p:nvSpPr>
        <p:spPr>
          <a:xfrm>
            <a:off x="335520" y="764640"/>
            <a:ext cx="10734120" cy="484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293" name="CustomShape 48"/>
          <p:cNvSpPr/>
          <p:nvPr/>
        </p:nvSpPr>
        <p:spPr>
          <a:xfrm>
            <a:off x="335520" y="1268280"/>
            <a:ext cx="4911480" cy="502164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standard</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The functional unit(s) of the system(s)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Reference flow(s)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system boundary</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LCIA methodology and types of impacts analysed</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Limitations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Data quality requirements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endParaRPr b="0" lang="en-US" sz="1800" spc="-1" strike="noStrike">
              <a:solidFill>
                <a:srgbClr val="000000"/>
              </a:solidFill>
              <a:latin typeface="Arial"/>
            </a:endParaRPr>
          </a:p>
        </p:txBody>
      </p:sp>
      <p:sp>
        <p:nvSpPr>
          <p:cNvPr id="294" name="CustomShape 49"/>
          <p:cNvSpPr/>
          <p:nvPr/>
        </p:nvSpPr>
        <p:spPr>
          <a:xfrm>
            <a:off x="432720" y="1148040"/>
            <a:ext cx="10339560" cy="4802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Scope of an LCA study</a:t>
            </a:r>
            <a:endParaRPr b="0" lang="en-US" sz="2200" spc="-1" strike="noStrike">
              <a:solidFill>
                <a:srgbClr val="000000"/>
              </a:solidFill>
              <a:latin typeface="Arial"/>
            </a:endParaRPr>
          </a:p>
        </p:txBody>
      </p:sp>
      <p:sp>
        <p:nvSpPr>
          <p:cNvPr id="295" name="CustomShape 50"/>
          <p:cNvSpPr/>
          <p:nvPr/>
        </p:nvSpPr>
        <p:spPr>
          <a:xfrm>
            <a:off x="274320" y="6363360"/>
            <a:ext cx="109184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296" name=""/>
          <p:cNvSpPr/>
          <p:nvPr/>
        </p:nvSpPr>
        <p:spPr>
          <a:xfrm flipH="1">
            <a:off x="4343400" y="2743200"/>
            <a:ext cx="2057400" cy="457200"/>
          </a:xfrm>
          <a:prstGeom prst="line">
            <a:avLst/>
          </a:prstGeom>
          <a:ln w="0">
            <a:solidFill>
              <a:srgbClr val="008c4f"/>
            </a:solidFill>
            <a:tailEnd len="med" type="triangle" w="med"/>
          </a:ln>
        </p:spPr>
        <p:style>
          <a:lnRef idx="0"/>
          <a:fillRef idx="0"/>
          <a:effectRef idx="0"/>
          <a:fontRef idx="minor"/>
        </p:style>
        <p:txBody>
          <a:bodyPr lIns="90000" rIns="90000" tIns="45000" bIns="45000" anchor="ctr">
            <a:noAutofit/>
          </a:bodyPr>
          <a:p>
            <a:endParaRPr b="0" lang="en-US" sz="1800" spc="-1" strike="noStrike">
              <a:solidFill>
                <a:srgbClr val="000000"/>
              </a:solidFill>
              <a:latin typeface="Arial"/>
              <a:ea typeface="DejaVu Sans"/>
            </a:endParaRPr>
          </a:p>
        </p:txBody>
      </p:sp>
      <p:sp>
        <p:nvSpPr>
          <p:cNvPr id="297" name="CustomShape 52"/>
          <p:cNvSpPr/>
          <p:nvPr/>
        </p:nvSpPr>
        <p:spPr>
          <a:xfrm>
            <a:off x="6400800" y="4012560"/>
            <a:ext cx="3654720" cy="192816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measure of the outputs from processes in a given product system required to deliver the performace defined by</a:t>
            </a:r>
            <a:endParaRPr b="0" lang="en-US" sz="1800" spc="-1" strike="noStrike">
              <a:solidFill>
                <a:srgbClr val="000000"/>
              </a:solidFill>
              <a:latin typeface="Arial"/>
            </a:endParaRPr>
          </a:p>
          <a:p>
            <a:pPr algn="ctr">
              <a:lnSpc>
                <a:spcPct val="100000"/>
              </a:lnSpc>
            </a:pPr>
            <a:r>
              <a:rPr b="0" lang="en-US" sz="1800" spc="-1" strike="noStrike">
                <a:solidFill>
                  <a:srgbClr val="000000"/>
                </a:solidFill>
                <a:latin typeface="DejaVu Sans"/>
                <a:ea typeface="DejaVu Sans"/>
              </a:rPr>
              <a:t>the functional unit</a:t>
            </a:r>
            <a:endParaRPr b="0" lang="en-US" sz="1800" spc="-1" strike="noStrike">
              <a:solidFill>
                <a:srgbClr val="000000"/>
              </a:solidFill>
              <a:latin typeface="Arial"/>
            </a:endParaRPr>
          </a:p>
        </p:txBody>
      </p:sp>
      <p:sp>
        <p:nvSpPr>
          <p:cNvPr id="298" name=""/>
          <p:cNvSpPr/>
          <p:nvPr/>
        </p:nvSpPr>
        <p:spPr>
          <a:xfrm flipH="1" flipV="1">
            <a:off x="3200400" y="3657600"/>
            <a:ext cx="3200400" cy="1143000"/>
          </a:xfrm>
          <a:prstGeom prst="line">
            <a:avLst/>
          </a:prstGeom>
          <a:ln w="0">
            <a:solidFill>
              <a:srgbClr val="008c4f"/>
            </a:solidFill>
            <a:tailEnd len="med" type="triangle" w="med"/>
          </a:ln>
        </p:spPr>
        <p:style>
          <a:lnRef idx="0"/>
          <a:fillRef idx="0"/>
          <a:effectRef idx="0"/>
          <a:fontRef idx="minor"/>
        </p:style>
        <p:txBody>
          <a:bodyPr lIns="90000" rIns="90000" tIns="45000" bIns="45000" anchor="ctr">
            <a:noAutofit/>
          </a:bodyPr>
          <a:p>
            <a:endParaRPr b="0" lang="en-US" sz="1800" spc="-1" strike="noStrike">
              <a:solidFill>
                <a:srgbClr val="000000"/>
              </a:solidFill>
              <a:latin typeface="Arial"/>
              <a:ea typeface="DejaVu Sans"/>
            </a:endParaRPr>
          </a:p>
        </p:txBody>
      </p:sp>
      <p:sp>
        <p:nvSpPr>
          <p:cNvPr id="299" name="CustomShape 59"/>
          <p:cNvSpPr/>
          <p:nvPr/>
        </p:nvSpPr>
        <p:spPr>
          <a:xfrm>
            <a:off x="6419880" y="2286360"/>
            <a:ext cx="3636000" cy="136836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quantified performance of a product system for use as a reference unit, e.g 1 million holes drilled</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5" name="CustomShape 1"/>
          <p:cNvSpPr/>
          <p:nvPr/>
        </p:nvSpPr>
        <p:spPr>
          <a:xfrm>
            <a:off x="335520" y="764640"/>
            <a:ext cx="10728720" cy="4795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License</a:t>
            </a:r>
            <a:endParaRPr b="0" lang="en-US" sz="2400" spc="-1" strike="noStrike">
              <a:solidFill>
                <a:srgbClr val="000000"/>
              </a:solidFill>
              <a:latin typeface="Arial"/>
            </a:endParaRPr>
          </a:p>
        </p:txBody>
      </p:sp>
      <p:sp>
        <p:nvSpPr>
          <p:cNvPr id="226" name="CustomShape 2"/>
          <p:cNvSpPr/>
          <p:nvPr/>
        </p:nvSpPr>
        <p:spPr>
          <a:xfrm>
            <a:off x="335520" y="1268280"/>
            <a:ext cx="10728720" cy="501624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195120" indent="-1814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This work is licensed under a </a:t>
            </a:r>
            <a:r>
              <a:rPr b="1" lang="en-US" sz="1800" spc="-1" strike="noStrike">
                <a:solidFill>
                  <a:srgbClr val="000000"/>
                </a:solidFill>
                <a:latin typeface="DejaVu Sans"/>
                <a:ea typeface="DejaVu Sans"/>
              </a:rPr>
              <a:t>Creative Commons Attribution-ShareAlike 4.0 International License</a:t>
            </a:r>
            <a:r>
              <a:rPr b="0" lang="en-US" sz="1800" spc="-1" strike="noStrike">
                <a:solidFill>
                  <a:srgbClr val="000000"/>
                </a:solidFill>
                <a:latin typeface="DejaVu Sans"/>
                <a:ea typeface="DejaVu Sans"/>
              </a:rPr>
              <a:t>. To view a copy of this license, please refer to </a:t>
            </a:r>
            <a:r>
              <a:rPr b="0" lang="en-US" sz="1800" spc="-1" strike="noStrike" u="sng">
                <a:solidFill>
                  <a:srgbClr val="0000ff"/>
                </a:solidFill>
                <a:uFillTx/>
                <a:latin typeface="DejaVu Sans"/>
                <a:ea typeface="DejaVu Sans"/>
                <a:hlinkClick r:id="rId1"/>
              </a:rPr>
              <a:t>https://creativecommons.org/licenses/by-sa/4.0/</a:t>
            </a:r>
            <a:r>
              <a:rPr b="0" lang="en-US" sz="1800" spc="-1" strike="noStrike">
                <a:solidFill>
                  <a:srgbClr val="000000"/>
                </a:solidFill>
                <a:latin typeface="DejaVu Sans"/>
                <a:ea typeface="DejaVu Sans"/>
              </a:rPr>
              <a:t> .</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195120" indent="-1814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Updated versions of these slides will be available in our </a:t>
            </a:r>
            <a:r>
              <a:rPr b="0" lang="en-US" sz="1800" spc="-1" strike="noStrike" u="sng">
                <a:solidFill>
                  <a:srgbClr val="0000ff"/>
                </a:solidFill>
                <a:uFillTx/>
                <a:latin typeface="DejaVu Sans"/>
                <a:ea typeface="DejaVu Sans"/>
                <a:hlinkClick r:id="rId2"/>
              </a:rPr>
              <a:t>Github repository</a:t>
            </a:r>
            <a:r>
              <a:rPr b="0" lang="en-US" sz="1800" spc="-1" strike="noStrike">
                <a:solidFill>
                  <a:srgbClr val="000000"/>
                </a:solidFill>
                <a:latin typeface="DejaVu Sans"/>
                <a:ea typeface="DejaVu Sans"/>
              </a:rPr>
              <a:t>.</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0" name="CustomShape 60"/>
          <p:cNvSpPr/>
          <p:nvPr/>
        </p:nvSpPr>
        <p:spPr>
          <a:xfrm>
            <a:off x="335520" y="764640"/>
            <a:ext cx="10734120" cy="484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301" name="CustomShape 62"/>
          <p:cNvSpPr/>
          <p:nvPr/>
        </p:nvSpPr>
        <p:spPr>
          <a:xfrm>
            <a:off x="335520" y="1268280"/>
            <a:ext cx="4911480" cy="502164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standard</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The functional unit(s) of the system(s)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Reference flow(s)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system boundary</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LCIA methodology and types of impacts analysed</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Limitations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Data quality requirements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endParaRPr b="0" lang="en-US" sz="1800" spc="-1" strike="noStrike">
              <a:solidFill>
                <a:srgbClr val="000000"/>
              </a:solidFill>
              <a:latin typeface="Arial"/>
            </a:endParaRPr>
          </a:p>
        </p:txBody>
      </p:sp>
      <p:sp>
        <p:nvSpPr>
          <p:cNvPr id="302" name="CustomShape 68"/>
          <p:cNvSpPr/>
          <p:nvPr/>
        </p:nvSpPr>
        <p:spPr>
          <a:xfrm>
            <a:off x="432720" y="1148040"/>
            <a:ext cx="10339560" cy="4802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Scope of an LCA study</a:t>
            </a:r>
            <a:endParaRPr b="0" lang="en-US" sz="2200" spc="-1" strike="noStrike">
              <a:solidFill>
                <a:srgbClr val="000000"/>
              </a:solidFill>
              <a:latin typeface="Arial"/>
            </a:endParaRPr>
          </a:p>
        </p:txBody>
      </p:sp>
      <p:sp>
        <p:nvSpPr>
          <p:cNvPr id="303" name="CustomShape 69"/>
          <p:cNvSpPr/>
          <p:nvPr/>
        </p:nvSpPr>
        <p:spPr>
          <a:xfrm>
            <a:off x="274320" y="6363360"/>
            <a:ext cx="109184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304" name=""/>
          <p:cNvSpPr/>
          <p:nvPr/>
        </p:nvSpPr>
        <p:spPr>
          <a:xfrm flipH="1">
            <a:off x="4343400" y="2743200"/>
            <a:ext cx="2057400" cy="457200"/>
          </a:xfrm>
          <a:prstGeom prst="line">
            <a:avLst/>
          </a:prstGeom>
          <a:ln w="0">
            <a:solidFill>
              <a:srgbClr val="008c4f"/>
            </a:solidFill>
            <a:tailEnd len="med" type="triangle" w="med"/>
          </a:ln>
        </p:spPr>
        <p:style>
          <a:lnRef idx="0"/>
          <a:fillRef idx="0"/>
          <a:effectRef idx="0"/>
          <a:fontRef idx="minor"/>
        </p:style>
        <p:txBody>
          <a:bodyPr lIns="90000" rIns="90000" tIns="45000" bIns="45000" anchor="ctr">
            <a:noAutofit/>
          </a:bodyPr>
          <a:p>
            <a:endParaRPr b="0" lang="en-US" sz="1800" spc="-1" strike="noStrike">
              <a:solidFill>
                <a:srgbClr val="000000"/>
              </a:solidFill>
              <a:latin typeface="Arial"/>
              <a:ea typeface="DejaVu Sans"/>
            </a:endParaRPr>
          </a:p>
        </p:txBody>
      </p:sp>
      <p:sp>
        <p:nvSpPr>
          <p:cNvPr id="305" name="CustomShape 70"/>
          <p:cNvSpPr/>
          <p:nvPr/>
        </p:nvSpPr>
        <p:spPr>
          <a:xfrm>
            <a:off x="6400800" y="4012560"/>
            <a:ext cx="3654720" cy="192816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measure of the product(s) or product parts required to deliver the performance defined by the functional unit.</a:t>
            </a:r>
            <a:endParaRPr b="0" lang="en-US" sz="1800" spc="-1" strike="noStrike">
              <a:solidFill>
                <a:srgbClr val="000000"/>
              </a:solidFill>
              <a:latin typeface="Arial"/>
            </a:endParaRPr>
          </a:p>
        </p:txBody>
      </p:sp>
      <p:sp>
        <p:nvSpPr>
          <p:cNvPr id="306" name=""/>
          <p:cNvSpPr/>
          <p:nvPr/>
        </p:nvSpPr>
        <p:spPr>
          <a:xfrm flipH="1" flipV="1">
            <a:off x="3200400" y="3657600"/>
            <a:ext cx="3200400" cy="1143000"/>
          </a:xfrm>
          <a:prstGeom prst="line">
            <a:avLst/>
          </a:prstGeom>
          <a:ln w="0">
            <a:solidFill>
              <a:srgbClr val="008c4f"/>
            </a:solidFill>
            <a:tailEnd len="med" type="triangle" w="med"/>
          </a:ln>
        </p:spPr>
        <p:style>
          <a:lnRef idx="0"/>
          <a:fillRef idx="0"/>
          <a:effectRef idx="0"/>
          <a:fontRef idx="minor"/>
        </p:style>
        <p:txBody>
          <a:bodyPr lIns="90000" rIns="90000" tIns="45000" bIns="45000" anchor="ctr">
            <a:noAutofit/>
          </a:bodyPr>
          <a:p>
            <a:endParaRPr b="0" lang="en-US" sz="1800" spc="-1" strike="noStrike">
              <a:solidFill>
                <a:srgbClr val="000000"/>
              </a:solidFill>
              <a:latin typeface="Arial"/>
              <a:ea typeface="DejaVu Sans"/>
            </a:endParaRPr>
          </a:p>
        </p:txBody>
      </p:sp>
      <p:sp>
        <p:nvSpPr>
          <p:cNvPr id="307" name="CustomShape 71"/>
          <p:cNvSpPr/>
          <p:nvPr/>
        </p:nvSpPr>
        <p:spPr>
          <a:xfrm>
            <a:off x="6419880" y="2286360"/>
            <a:ext cx="3636000" cy="136836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quantified performance of a product system for use as a reference unit, e.g 1 million holes drilled</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8" name="CustomShape 1"/>
          <p:cNvSpPr/>
          <p:nvPr/>
        </p:nvSpPr>
        <p:spPr>
          <a:xfrm>
            <a:off x="335520" y="764640"/>
            <a:ext cx="10734120" cy="484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309" name="CustomShape 2"/>
          <p:cNvSpPr/>
          <p:nvPr/>
        </p:nvSpPr>
        <p:spPr>
          <a:xfrm>
            <a:off x="335520" y="1268280"/>
            <a:ext cx="4911480" cy="502164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standard</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The functional unit(s) of the system(s)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Reference flow(s)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system boundary</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LCIA methodology and types of impacts analysed</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Limitations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Data quality requirements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 </a:t>
            </a:r>
            <a:endParaRPr b="0" lang="en-US" sz="1800" spc="-1" strike="noStrike">
              <a:solidFill>
                <a:srgbClr val="000000"/>
              </a:solidFill>
              <a:latin typeface="Arial"/>
            </a:endParaRPr>
          </a:p>
        </p:txBody>
      </p:sp>
      <p:sp>
        <p:nvSpPr>
          <p:cNvPr id="310" name="CustomShape 3"/>
          <p:cNvSpPr/>
          <p:nvPr/>
        </p:nvSpPr>
        <p:spPr>
          <a:xfrm>
            <a:off x="432720" y="1148040"/>
            <a:ext cx="10339560" cy="4802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Scope of an LCA study</a:t>
            </a:r>
            <a:endParaRPr b="0" lang="en-US" sz="2200" spc="-1" strike="noStrike">
              <a:solidFill>
                <a:srgbClr val="000000"/>
              </a:solidFill>
              <a:latin typeface="Arial"/>
            </a:endParaRPr>
          </a:p>
        </p:txBody>
      </p:sp>
      <p:sp>
        <p:nvSpPr>
          <p:cNvPr id="311" name="CustomShape 4"/>
          <p:cNvSpPr/>
          <p:nvPr/>
        </p:nvSpPr>
        <p:spPr>
          <a:xfrm>
            <a:off x="6095520" y="1268280"/>
            <a:ext cx="4911480" cy="5021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2020 EU Study</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Functional units and reference flows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Based on vehicle size and utility</a:t>
            </a:r>
            <a:endParaRPr b="0" lang="en-US" sz="1800" spc="-1" strike="noStrike">
              <a:solidFill>
                <a:srgbClr val="000000"/>
              </a:solidFill>
              <a:latin typeface="Arial"/>
            </a:endParaRPr>
          </a:p>
        </p:txBody>
      </p:sp>
      <p:graphicFrame>
        <p:nvGraphicFramePr>
          <p:cNvPr id="312" name="Table 5"/>
          <p:cNvGraphicFramePr/>
          <p:nvPr/>
        </p:nvGraphicFramePr>
        <p:xfrm>
          <a:off x="5192280" y="3214440"/>
          <a:ext cx="5945040" cy="973440"/>
        </p:xfrm>
        <a:graphic>
          <a:graphicData uri="http://schemas.openxmlformats.org/drawingml/2006/table">
            <a:tbl>
              <a:tblPr/>
              <a:tblGrid>
                <a:gridCol w="832320"/>
                <a:gridCol w="865440"/>
                <a:gridCol w="848880"/>
                <a:gridCol w="848880"/>
                <a:gridCol w="848880"/>
                <a:gridCol w="848880"/>
                <a:gridCol w="852120"/>
              </a:tblGrid>
              <a:tr h="360360">
                <a:tc>
                  <a:txBody>
                    <a:bodyPr lIns="90000" rIns="90000" anchor="t">
                      <a:noAutofit/>
                    </a:bodyPr>
                    <a:p>
                      <a:pPr>
                        <a:lnSpc>
                          <a:spcPct val="100000"/>
                        </a:lnSpc>
                      </a:pPr>
                      <a:r>
                        <a:rPr b="1" lang="en-US" sz="900" spc="-1" strike="noStrike">
                          <a:solidFill>
                            <a:srgbClr val="000000"/>
                          </a:solidFill>
                          <a:latin typeface="DejaVu Sans"/>
                        </a:rPr>
                        <a:t>Body Type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nSpc>
                          <a:spcPct val="100000"/>
                        </a:lnSpc>
                      </a:pPr>
                      <a:r>
                        <a:rPr b="1" lang="en-US" sz="900" spc="-1" strike="noStrike">
                          <a:solidFill>
                            <a:srgbClr val="000000"/>
                          </a:solidFill>
                          <a:latin typeface="DejaVu Sans"/>
                        </a:rPr>
                        <a:t>Passenger Car</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nSpc>
                          <a:spcPct val="100000"/>
                        </a:lnSpc>
                      </a:pPr>
                      <a:r>
                        <a:rPr b="1" lang="en-US" sz="900" spc="-1" strike="noStrike">
                          <a:solidFill>
                            <a:srgbClr val="000000"/>
                          </a:solidFill>
                          <a:latin typeface="DejaVu Sans"/>
                        </a:rPr>
                        <a:t>Van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nSpc>
                          <a:spcPct val="100000"/>
                        </a:lnSpc>
                      </a:pPr>
                      <a:r>
                        <a:rPr b="1" lang="en-US" sz="900" spc="-1" strike="noStrike">
                          <a:solidFill>
                            <a:srgbClr val="000000"/>
                          </a:solidFill>
                          <a:latin typeface="DejaVu Sans"/>
                        </a:rPr>
                        <a:t>Rigid Lorry</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nSpc>
                          <a:spcPct val="100000"/>
                        </a:lnSpc>
                      </a:pPr>
                      <a:r>
                        <a:rPr b="1" lang="en-US" sz="900" spc="-1" strike="noStrike">
                          <a:solidFill>
                            <a:srgbClr val="000000"/>
                          </a:solidFill>
                          <a:latin typeface="DejaVu Sans"/>
                        </a:rPr>
                        <a:t>Artic Lorry</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nSpc>
                          <a:spcPct val="100000"/>
                        </a:lnSpc>
                      </a:pPr>
                      <a:r>
                        <a:rPr b="1" lang="en-US" sz="900" spc="-1" strike="noStrike">
                          <a:solidFill>
                            <a:srgbClr val="000000"/>
                          </a:solidFill>
                          <a:latin typeface="DejaVu Sans"/>
                        </a:rPr>
                        <a:t>Urban bus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nSpc>
                          <a:spcPct val="100000"/>
                        </a:lnSpc>
                      </a:pPr>
                      <a:r>
                        <a:rPr b="1" lang="en-US" sz="900" spc="-1" strike="noStrike">
                          <a:solidFill>
                            <a:srgbClr val="000000"/>
                          </a:solidFill>
                          <a:latin typeface="DejaVu Sans"/>
                        </a:rPr>
                        <a:t>Coach</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r>
              <a:tr h="613080">
                <a:tc>
                  <a:txBody>
                    <a:bodyPr lIns="90000" rIns="90000" anchor="t">
                      <a:noAutofit/>
                    </a:bodyPr>
                    <a:p>
                      <a:pPr>
                        <a:lnSpc>
                          <a:spcPct val="100000"/>
                        </a:lnSpc>
                      </a:pPr>
                      <a:r>
                        <a:rPr b="1" lang="en-US" sz="800" spc="-1" strike="noStrike">
                          <a:solidFill>
                            <a:srgbClr val="000000"/>
                          </a:solidFill>
                          <a:latin typeface="DejaVu Sans"/>
                        </a:rPr>
                        <a:t>Default reference flow</a:t>
                      </a:r>
                      <a:endParaRPr b="0" lang="en-US" sz="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800" spc="-1" strike="noStrike">
                          <a:solidFill>
                            <a:srgbClr val="000000"/>
                          </a:solidFill>
                          <a:latin typeface="DejaVu Sans"/>
                        </a:rPr>
                        <a:t>Vehicle-km (vkm)</a:t>
                      </a:r>
                      <a:endParaRPr b="0" lang="en-US" sz="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800" spc="-1" strike="noStrike">
                          <a:solidFill>
                            <a:srgbClr val="000000"/>
                          </a:solidFill>
                          <a:latin typeface="DejaVu Sans"/>
                        </a:rPr>
                        <a:t>Vehicle-km (vkm)</a:t>
                      </a:r>
                      <a:endParaRPr b="0" lang="en-US" sz="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800" spc="-1" strike="noStrike">
                          <a:solidFill>
                            <a:srgbClr val="000000"/>
                          </a:solidFill>
                          <a:latin typeface="DejaVu Sans"/>
                        </a:rPr>
                        <a:t>Tonne-km (tkm)</a:t>
                      </a:r>
                      <a:endParaRPr b="0" lang="en-US" sz="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800" spc="-1" strike="noStrike">
                          <a:solidFill>
                            <a:srgbClr val="000000"/>
                          </a:solidFill>
                          <a:latin typeface="DejaVu Sans"/>
                        </a:rPr>
                        <a:t>Tonne-km (tkm)</a:t>
                      </a:r>
                      <a:endParaRPr b="0" lang="en-US" sz="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800" spc="-1" strike="noStrike">
                          <a:solidFill>
                            <a:srgbClr val="000000"/>
                          </a:solidFill>
                          <a:latin typeface="DejaVu Sans"/>
                        </a:rPr>
                        <a:t>Vehicle-km (vkm)</a:t>
                      </a:r>
                      <a:endParaRPr b="0" lang="en-US" sz="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800" spc="-1" strike="noStrike">
                          <a:solidFill>
                            <a:srgbClr val="000000"/>
                          </a:solidFill>
                          <a:latin typeface="DejaVu Sans"/>
                        </a:rPr>
                        <a:t>Vehicle-km (vkm)</a:t>
                      </a:r>
                      <a:endParaRPr b="0" lang="en-US" sz="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bl>
          </a:graphicData>
        </a:graphic>
      </p:graphicFrame>
      <p:sp>
        <p:nvSpPr>
          <p:cNvPr id="313" name="CustomShape 6"/>
          <p:cNvSpPr/>
          <p:nvPr/>
        </p:nvSpPr>
        <p:spPr>
          <a:xfrm>
            <a:off x="274320" y="6255360"/>
            <a:ext cx="111470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314" name="CustomShape 7"/>
          <p:cNvSpPr/>
          <p:nvPr/>
        </p:nvSpPr>
        <p:spPr>
          <a:xfrm>
            <a:off x="274320" y="6003360"/>
            <a:ext cx="109184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5" name="CustomShape 8"/>
          <p:cNvSpPr/>
          <p:nvPr/>
        </p:nvSpPr>
        <p:spPr>
          <a:xfrm>
            <a:off x="335520" y="764640"/>
            <a:ext cx="10734120" cy="484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MushR: A short detour</a:t>
            </a:r>
            <a:endParaRPr b="0" lang="en-US" sz="2400" spc="-1" strike="noStrike">
              <a:solidFill>
                <a:srgbClr val="000000"/>
              </a:solidFill>
              <a:latin typeface="Arial"/>
            </a:endParaRPr>
          </a:p>
        </p:txBody>
      </p:sp>
      <p:sp>
        <p:nvSpPr>
          <p:cNvPr id="316" name="CustomShape 10"/>
          <p:cNvSpPr/>
          <p:nvPr/>
        </p:nvSpPr>
        <p:spPr>
          <a:xfrm>
            <a:off x="432720" y="1148040"/>
            <a:ext cx="10339560" cy="4802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Mushroom production</a:t>
            </a:r>
            <a:endParaRPr b="0" lang="en-US" sz="2200" spc="-1" strike="noStrike">
              <a:solidFill>
                <a:srgbClr val="000000"/>
              </a:solidFill>
              <a:latin typeface="Arial"/>
            </a:endParaRPr>
          </a:p>
        </p:txBody>
      </p:sp>
      <p:sp>
        <p:nvSpPr>
          <p:cNvPr id="317" name="CustomShape 11"/>
          <p:cNvSpPr/>
          <p:nvPr/>
        </p:nvSpPr>
        <p:spPr>
          <a:xfrm>
            <a:off x="457200" y="1600200"/>
            <a:ext cx="6856920" cy="4339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ndParaRPr>
          </a:p>
          <a:p>
            <a:pPr marL="216000" indent="-216000">
              <a:lnSpc>
                <a:spcPct val="100000"/>
              </a:lnSpc>
              <a:buClr>
                <a:srgbClr val="008c4f"/>
              </a:buClr>
              <a:buSzPct val="60000"/>
              <a:buFont typeface="OpenSymbol"/>
              <a:buChar char="◾"/>
            </a:pPr>
            <a:r>
              <a:rPr b="1" lang="en-US" sz="1800" spc="-1" strike="noStrike">
                <a:solidFill>
                  <a:srgbClr val="000000"/>
                </a:solidFill>
                <a:latin typeface="DejaVu Sans"/>
                <a:ea typeface="DejaVu Sans"/>
              </a:rPr>
              <a:t>Substrate:</a:t>
            </a:r>
            <a:endParaRPr b="0" lang="en-US"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US" sz="1800" spc="-1" strike="noStrike">
                <a:solidFill>
                  <a:srgbClr val="000000"/>
                </a:solidFill>
                <a:latin typeface="DejaVu Sans"/>
                <a:ea typeface="DejaVu Sans"/>
              </a:rPr>
              <a:t>The medium from which the mushrooms grow.</a:t>
            </a:r>
            <a:endParaRPr b="0" lang="en-US" sz="1800" spc="-1" strike="noStrike">
              <a:solidFill>
                <a:srgbClr val="000000"/>
              </a:solidFill>
              <a:latin typeface="Arial"/>
            </a:endParaRPr>
          </a:p>
        </p:txBody>
      </p:sp>
      <p:pic>
        <p:nvPicPr>
          <p:cNvPr id="318" name="" descr=""/>
          <p:cNvPicPr/>
          <p:nvPr/>
        </p:nvPicPr>
        <p:blipFill>
          <a:blip r:embed="rId1"/>
          <a:srcRect l="1222" t="7792" r="6970" b="43639"/>
          <a:stretch/>
        </p:blipFill>
        <p:spPr>
          <a:xfrm>
            <a:off x="7543800" y="1143360"/>
            <a:ext cx="2970360" cy="2284560"/>
          </a:xfrm>
          <a:prstGeom prst="rect">
            <a:avLst/>
          </a:prstGeom>
          <a:ln w="0">
            <a:noFill/>
          </a:ln>
        </p:spPr>
      </p:pic>
      <p:sp>
        <p:nvSpPr>
          <p:cNvPr id="319" name="CustomShape 12"/>
          <p:cNvSpPr/>
          <p:nvPr/>
        </p:nvSpPr>
        <p:spPr>
          <a:xfrm>
            <a:off x="274320" y="6492240"/>
            <a:ext cx="10518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Anant Sujatanagarjuna, Benjamin Leiding, Harish Gundelli, Shohreh Kia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 </a:t>
            </a:r>
            <a:endParaRPr b="0" lang="en-US" sz="900" spc="-1" strike="noStrike">
              <a:solidFill>
                <a:srgbClr val="000000"/>
              </a:solidFill>
              <a:latin typeface="Arial"/>
            </a:endParaRPr>
          </a:p>
        </p:txBody>
      </p:sp>
      <p:pic>
        <p:nvPicPr>
          <p:cNvPr id="320" name="" descr=""/>
          <p:cNvPicPr/>
          <p:nvPr/>
        </p:nvPicPr>
        <p:blipFill>
          <a:blip r:embed="rId3"/>
          <a:stretch/>
        </p:blipFill>
        <p:spPr>
          <a:xfrm>
            <a:off x="7940520" y="3657960"/>
            <a:ext cx="2345400" cy="2833200"/>
          </a:xfrm>
          <a:prstGeom prst="rect">
            <a:avLst/>
          </a:prstGeom>
          <a:ln w="0">
            <a:noFill/>
          </a:ln>
        </p:spPr>
      </p:pic>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1" name="CustomShape 84"/>
          <p:cNvSpPr/>
          <p:nvPr/>
        </p:nvSpPr>
        <p:spPr>
          <a:xfrm>
            <a:off x="335520" y="764640"/>
            <a:ext cx="10734120" cy="484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MushR: A short detour</a:t>
            </a:r>
            <a:endParaRPr b="0" lang="en-US" sz="2400" spc="-1" strike="noStrike">
              <a:solidFill>
                <a:srgbClr val="000000"/>
              </a:solidFill>
              <a:latin typeface="Arial"/>
            </a:endParaRPr>
          </a:p>
        </p:txBody>
      </p:sp>
      <p:sp>
        <p:nvSpPr>
          <p:cNvPr id="322" name="CustomShape 85"/>
          <p:cNvSpPr/>
          <p:nvPr/>
        </p:nvSpPr>
        <p:spPr>
          <a:xfrm>
            <a:off x="432720" y="1148040"/>
            <a:ext cx="10339560" cy="4802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Mushroom production</a:t>
            </a:r>
            <a:endParaRPr b="0" lang="en-US" sz="2200" spc="-1" strike="noStrike">
              <a:solidFill>
                <a:srgbClr val="000000"/>
              </a:solidFill>
              <a:latin typeface="Arial"/>
            </a:endParaRPr>
          </a:p>
        </p:txBody>
      </p:sp>
      <p:sp>
        <p:nvSpPr>
          <p:cNvPr id="323" name="CustomShape 86"/>
          <p:cNvSpPr/>
          <p:nvPr/>
        </p:nvSpPr>
        <p:spPr>
          <a:xfrm>
            <a:off x="457200" y="1600200"/>
            <a:ext cx="6856920" cy="4339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ndParaRPr>
          </a:p>
          <a:p>
            <a:pPr marL="216000" indent="-216000">
              <a:lnSpc>
                <a:spcPct val="100000"/>
              </a:lnSpc>
              <a:buClr>
                <a:srgbClr val="008c4f"/>
              </a:buClr>
              <a:buSzPct val="60000"/>
              <a:buFont typeface="OpenSymbol"/>
              <a:buChar char="◾"/>
            </a:pPr>
            <a:r>
              <a:rPr b="1" lang="en-US" sz="1800" spc="-1" strike="noStrike">
                <a:solidFill>
                  <a:srgbClr val="000000"/>
                </a:solidFill>
                <a:latin typeface="DejaVu Sans"/>
                <a:ea typeface="DejaVu Sans"/>
              </a:rPr>
              <a:t>Substrate:</a:t>
            </a:r>
            <a:endParaRPr b="0" lang="en-US"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US" sz="1800" spc="-1" strike="noStrike">
                <a:solidFill>
                  <a:srgbClr val="000000"/>
                </a:solidFill>
                <a:latin typeface="DejaVu Sans"/>
                <a:ea typeface="DejaVu Sans"/>
              </a:rPr>
              <a:t>The medium from which the mushrooms grow.</a:t>
            </a:r>
            <a:endParaRPr b="0" lang="en-US" sz="1800" spc="-1" strike="noStrike">
              <a:solidFill>
                <a:srgbClr val="000000"/>
              </a:solidFill>
              <a:latin typeface="Arial"/>
            </a:endParaRPr>
          </a:p>
          <a:p>
            <a:pPr marL="216000" indent="-216000">
              <a:lnSpc>
                <a:spcPct val="100000"/>
              </a:lnSpc>
              <a:buClr>
                <a:srgbClr val="008c4f"/>
              </a:buClr>
              <a:buSzPct val="60000"/>
              <a:buFont typeface="OpenSymbol"/>
              <a:buChar char="◾"/>
            </a:pPr>
            <a:r>
              <a:rPr b="1" lang="en-US" sz="1800" spc="-1" strike="noStrike">
                <a:solidFill>
                  <a:srgbClr val="000000"/>
                </a:solidFill>
                <a:latin typeface="DejaVu Sans"/>
                <a:ea typeface="DejaVu Sans"/>
              </a:rPr>
              <a:t>Substrate Container:</a:t>
            </a:r>
            <a:endParaRPr b="0" lang="en-US"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US" sz="1800" spc="-1" strike="noStrike">
                <a:solidFill>
                  <a:srgbClr val="000000"/>
                </a:solidFill>
                <a:latin typeface="DejaVu Sans"/>
                <a:ea typeface="DejaVu Sans"/>
              </a:rPr>
              <a:t>Contains the substrate throughout the entirity of the substrate’s “lifespan”.</a:t>
            </a:r>
            <a:endParaRPr b="0" lang="en-US"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US" sz="1800" spc="-1" strike="noStrike">
                <a:solidFill>
                  <a:srgbClr val="000000"/>
                </a:solidFill>
                <a:latin typeface="DejaVu Sans"/>
                <a:ea typeface="DejaVu Sans"/>
              </a:rPr>
              <a:t>After innoculation:</a:t>
            </a:r>
            <a:endParaRPr b="0" lang="en-US" sz="1800" spc="-1" strike="noStrike">
              <a:solidFill>
                <a:srgbClr val="000000"/>
              </a:solidFill>
              <a:latin typeface="Arial"/>
            </a:endParaRPr>
          </a:p>
          <a:p>
            <a:pPr lvl="2" marL="648000" indent="-216000">
              <a:lnSpc>
                <a:spcPct val="100000"/>
              </a:lnSpc>
              <a:buClr>
                <a:srgbClr val="008c4f"/>
              </a:buClr>
              <a:buSzPct val="45000"/>
              <a:buFont typeface="OpenSymbol"/>
              <a:buChar char="—"/>
            </a:pPr>
            <a:r>
              <a:rPr b="0" lang="en-US" sz="1800" spc="-1" strike="noStrike">
                <a:solidFill>
                  <a:srgbClr val="000000"/>
                </a:solidFill>
                <a:latin typeface="DejaVu Sans"/>
                <a:ea typeface="DejaVu Sans"/>
              </a:rPr>
              <a:t>Small ventilation holes (filtered) that fascilitate incubation.</a:t>
            </a:r>
            <a:endParaRPr b="0" lang="en-US" sz="1800" spc="-1" strike="noStrike">
              <a:solidFill>
                <a:srgbClr val="000000"/>
              </a:solidFill>
              <a:latin typeface="Arial"/>
            </a:endParaRPr>
          </a:p>
        </p:txBody>
      </p:sp>
      <p:pic>
        <p:nvPicPr>
          <p:cNvPr id="324" name="" descr=""/>
          <p:cNvPicPr/>
          <p:nvPr/>
        </p:nvPicPr>
        <p:blipFill>
          <a:blip r:embed="rId1"/>
          <a:srcRect l="1222" t="7792" r="6970" b="43639"/>
          <a:stretch/>
        </p:blipFill>
        <p:spPr>
          <a:xfrm>
            <a:off x="7543800" y="1143360"/>
            <a:ext cx="2970360" cy="2284560"/>
          </a:xfrm>
          <a:prstGeom prst="rect">
            <a:avLst/>
          </a:prstGeom>
          <a:ln w="0">
            <a:noFill/>
          </a:ln>
        </p:spPr>
      </p:pic>
      <p:sp>
        <p:nvSpPr>
          <p:cNvPr id="325" name="CustomShape 87"/>
          <p:cNvSpPr/>
          <p:nvPr/>
        </p:nvSpPr>
        <p:spPr>
          <a:xfrm>
            <a:off x="274320" y="6492240"/>
            <a:ext cx="10518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Anant Sujatanagarjuna, Benjamin Leiding, Harish Gundelli, Shohreh Kia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 </a:t>
            </a:r>
            <a:endParaRPr b="0" lang="en-US" sz="900" spc="-1" strike="noStrike">
              <a:solidFill>
                <a:srgbClr val="000000"/>
              </a:solidFill>
              <a:latin typeface="Arial"/>
            </a:endParaRPr>
          </a:p>
        </p:txBody>
      </p:sp>
      <p:pic>
        <p:nvPicPr>
          <p:cNvPr id="326" name="" descr=""/>
          <p:cNvPicPr/>
          <p:nvPr/>
        </p:nvPicPr>
        <p:blipFill>
          <a:blip r:embed="rId3"/>
          <a:stretch/>
        </p:blipFill>
        <p:spPr>
          <a:xfrm>
            <a:off x="7940520" y="3657960"/>
            <a:ext cx="2345400" cy="2833200"/>
          </a:xfrm>
          <a:prstGeom prst="rect">
            <a:avLst/>
          </a:prstGeom>
          <a:ln w="0">
            <a:noFill/>
          </a:ln>
        </p:spPr>
      </p:pic>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7" name="CustomShape 88"/>
          <p:cNvSpPr/>
          <p:nvPr/>
        </p:nvSpPr>
        <p:spPr>
          <a:xfrm>
            <a:off x="335520" y="764640"/>
            <a:ext cx="10734120" cy="484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MushR: A short detour</a:t>
            </a:r>
            <a:endParaRPr b="0" lang="en-US" sz="2400" spc="-1" strike="noStrike">
              <a:solidFill>
                <a:srgbClr val="000000"/>
              </a:solidFill>
              <a:latin typeface="Arial"/>
            </a:endParaRPr>
          </a:p>
        </p:txBody>
      </p:sp>
      <p:sp>
        <p:nvSpPr>
          <p:cNvPr id="328" name="CustomShape 89"/>
          <p:cNvSpPr/>
          <p:nvPr/>
        </p:nvSpPr>
        <p:spPr>
          <a:xfrm>
            <a:off x="432720" y="1148040"/>
            <a:ext cx="10339560" cy="4802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Mushroom production</a:t>
            </a:r>
            <a:endParaRPr b="0" lang="en-US" sz="2200" spc="-1" strike="noStrike">
              <a:solidFill>
                <a:srgbClr val="000000"/>
              </a:solidFill>
              <a:latin typeface="Arial"/>
            </a:endParaRPr>
          </a:p>
        </p:txBody>
      </p:sp>
      <p:sp>
        <p:nvSpPr>
          <p:cNvPr id="329" name="CustomShape 90"/>
          <p:cNvSpPr/>
          <p:nvPr/>
        </p:nvSpPr>
        <p:spPr>
          <a:xfrm>
            <a:off x="457200" y="1600200"/>
            <a:ext cx="6856920" cy="4339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ndParaRPr>
          </a:p>
          <a:p>
            <a:pPr marL="216000" indent="-216000">
              <a:lnSpc>
                <a:spcPct val="100000"/>
              </a:lnSpc>
              <a:buClr>
                <a:srgbClr val="008c4f"/>
              </a:buClr>
              <a:buSzPct val="60000"/>
              <a:buFont typeface="OpenSymbol"/>
              <a:buChar char="◾"/>
            </a:pPr>
            <a:r>
              <a:rPr b="1" lang="en-US" sz="1800" spc="-1" strike="noStrike">
                <a:solidFill>
                  <a:srgbClr val="000000"/>
                </a:solidFill>
                <a:latin typeface="DejaVu Sans"/>
                <a:ea typeface="DejaVu Sans"/>
              </a:rPr>
              <a:t>Substrate:</a:t>
            </a:r>
            <a:endParaRPr b="0" lang="en-US"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US" sz="1800" spc="-1" strike="noStrike">
                <a:solidFill>
                  <a:srgbClr val="000000"/>
                </a:solidFill>
                <a:latin typeface="DejaVu Sans"/>
                <a:ea typeface="DejaVu Sans"/>
              </a:rPr>
              <a:t>The medium from which the mushrooms grow.</a:t>
            </a:r>
            <a:endParaRPr b="0" lang="en-US" sz="1800" spc="-1" strike="noStrike">
              <a:solidFill>
                <a:srgbClr val="000000"/>
              </a:solidFill>
              <a:latin typeface="Arial"/>
            </a:endParaRPr>
          </a:p>
          <a:p>
            <a:pPr marL="216000" indent="-216000">
              <a:lnSpc>
                <a:spcPct val="100000"/>
              </a:lnSpc>
              <a:buClr>
                <a:srgbClr val="008c4f"/>
              </a:buClr>
              <a:buSzPct val="60000"/>
              <a:buFont typeface="OpenSymbol"/>
              <a:buChar char="◾"/>
            </a:pPr>
            <a:r>
              <a:rPr b="1" lang="en-US" sz="1800" spc="-1" strike="noStrike">
                <a:solidFill>
                  <a:srgbClr val="000000"/>
                </a:solidFill>
                <a:latin typeface="DejaVu Sans"/>
                <a:ea typeface="DejaVu Sans"/>
              </a:rPr>
              <a:t>Substrate Container:</a:t>
            </a:r>
            <a:endParaRPr b="0" lang="en-US"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US" sz="1800" spc="-1" strike="noStrike">
                <a:solidFill>
                  <a:srgbClr val="000000"/>
                </a:solidFill>
                <a:latin typeface="DejaVu Sans"/>
                <a:ea typeface="DejaVu Sans"/>
              </a:rPr>
              <a:t>Contains the substrate throughout the entirity of the substrate’s “lifespan”.</a:t>
            </a:r>
            <a:endParaRPr b="0" lang="en-US"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US" sz="1800" spc="-1" strike="noStrike">
                <a:solidFill>
                  <a:srgbClr val="000000"/>
                </a:solidFill>
                <a:latin typeface="DejaVu Sans"/>
                <a:ea typeface="DejaVu Sans"/>
              </a:rPr>
              <a:t>After innoculation:</a:t>
            </a:r>
            <a:endParaRPr b="0" lang="en-US" sz="1800" spc="-1" strike="noStrike">
              <a:solidFill>
                <a:srgbClr val="000000"/>
              </a:solidFill>
              <a:latin typeface="Arial"/>
            </a:endParaRPr>
          </a:p>
          <a:p>
            <a:pPr lvl="2" marL="648000" indent="-216000">
              <a:lnSpc>
                <a:spcPct val="100000"/>
              </a:lnSpc>
              <a:buClr>
                <a:srgbClr val="008c4f"/>
              </a:buClr>
              <a:buSzPct val="45000"/>
              <a:buFont typeface="OpenSymbol"/>
              <a:buChar char="—"/>
            </a:pPr>
            <a:r>
              <a:rPr b="0" lang="en-US" sz="1800" spc="-1" strike="noStrike">
                <a:solidFill>
                  <a:srgbClr val="000000"/>
                </a:solidFill>
                <a:latin typeface="DejaVu Sans"/>
                <a:ea typeface="DejaVu Sans"/>
              </a:rPr>
              <a:t>Small ventilation holes (filtered) that fascilitate incubation.</a:t>
            </a:r>
            <a:endParaRPr b="0" lang="en-US"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US" sz="1800" spc="-1" strike="noStrike">
                <a:solidFill>
                  <a:srgbClr val="000000"/>
                </a:solidFill>
                <a:latin typeface="DejaVu Sans"/>
                <a:ea typeface="DejaVu Sans"/>
              </a:rPr>
              <a:t>After incubation period:</a:t>
            </a:r>
            <a:endParaRPr b="0" lang="en-US" sz="1800" spc="-1" strike="noStrike">
              <a:solidFill>
                <a:srgbClr val="000000"/>
              </a:solidFill>
              <a:latin typeface="Arial"/>
            </a:endParaRPr>
          </a:p>
          <a:p>
            <a:pPr lvl="2" marL="648000" indent="-216000">
              <a:lnSpc>
                <a:spcPct val="100000"/>
              </a:lnSpc>
              <a:buClr>
                <a:srgbClr val="008c4f"/>
              </a:buClr>
              <a:buSzPct val="45000"/>
              <a:buFont typeface="OpenSymbol"/>
              <a:buChar char="—"/>
            </a:pPr>
            <a:r>
              <a:rPr b="0" lang="en-US" sz="1800" spc="-1" strike="noStrike">
                <a:solidFill>
                  <a:srgbClr val="000000"/>
                </a:solidFill>
                <a:latin typeface="DejaVu Sans"/>
                <a:ea typeface="DejaVu Sans"/>
              </a:rPr>
              <a:t>Fruiting holes are opened.</a:t>
            </a:r>
            <a:endParaRPr b="0" lang="en-US" sz="1800" spc="-1" strike="noStrike">
              <a:solidFill>
                <a:srgbClr val="000000"/>
              </a:solidFill>
              <a:latin typeface="Arial"/>
            </a:endParaRPr>
          </a:p>
          <a:p>
            <a:pPr lvl="2" marL="648000" indent="-216000">
              <a:lnSpc>
                <a:spcPct val="100000"/>
              </a:lnSpc>
              <a:buClr>
                <a:srgbClr val="008c4f"/>
              </a:buClr>
              <a:buSzPct val="45000"/>
              <a:buFont typeface="OpenSymbol"/>
              <a:buChar char="—"/>
            </a:pPr>
            <a:r>
              <a:rPr b="0" lang="en-US" sz="1800" spc="-1" strike="noStrike">
                <a:solidFill>
                  <a:srgbClr val="000000"/>
                </a:solidFill>
                <a:latin typeface="DejaVu Sans"/>
                <a:ea typeface="DejaVu Sans"/>
              </a:rPr>
              <a:t>Contained substrate is exposed to fresh air and high humidity allowing mushrooms to grow through the holes.</a:t>
            </a:r>
            <a:endParaRPr b="0" lang="en-US" sz="1800" spc="-1" strike="noStrike">
              <a:solidFill>
                <a:srgbClr val="000000"/>
              </a:solidFill>
              <a:latin typeface="Arial"/>
            </a:endParaRPr>
          </a:p>
        </p:txBody>
      </p:sp>
      <p:pic>
        <p:nvPicPr>
          <p:cNvPr id="330" name="" descr=""/>
          <p:cNvPicPr/>
          <p:nvPr/>
        </p:nvPicPr>
        <p:blipFill>
          <a:blip r:embed="rId1"/>
          <a:srcRect l="1222" t="7792" r="6970" b="43639"/>
          <a:stretch/>
        </p:blipFill>
        <p:spPr>
          <a:xfrm>
            <a:off x="7543800" y="1143360"/>
            <a:ext cx="2970360" cy="2284560"/>
          </a:xfrm>
          <a:prstGeom prst="rect">
            <a:avLst/>
          </a:prstGeom>
          <a:ln w="0">
            <a:noFill/>
          </a:ln>
        </p:spPr>
      </p:pic>
      <p:sp>
        <p:nvSpPr>
          <p:cNvPr id="331" name="CustomShape 91"/>
          <p:cNvSpPr/>
          <p:nvPr/>
        </p:nvSpPr>
        <p:spPr>
          <a:xfrm>
            <a:off x="274320" y="6492240"/>
            <a:ext cx="10518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Anant Sujatanagarjuna, Benjamin Leiding, Harish Gundelli, Shohreh Kia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 </a:t>
            </a:r>
            <a:endParaRPr b="0" lang="en-US" sz="900" spc="-1" strike="noStrike">
              <a:solidFill>
                <a:srgbClr val="000000"/>
              </a:solidFill>
              <a:latin typeface="Arial"/>
            </a:endParaRPr>
          </a:p>
        </p:txBody>
      </p:sp>
      <p:pic>
        <p:nvPicPr>
          <p:cNvPr id="332" name="" descr=""/>
          <p:cNvPicPr/>
          <p:nvPr/>
        </p:nvPicPr>
        <p:blipFill>
          <a:blip r:embed="rId3"/>
          <a:stretch/>
        </p:blipFill>
        <p:spPr>
          <a:xfrm>
            <a:off x="7940520" y="3657960"/>
            <a:ext cx="2345400" cy="2833200"/>
          </a:xfrm>
          <a:prstGeom prst="rect">
            <a:avLst/>
          </a:prstGeom>
          <a:ln w="0">
            <a:noFill/>
          </a:ln>
        </p:spPr>
      </p:pic>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3" name="CustomShape 92"/>
          <p:cNvSpPr/>
          <p:nvPr/>
        </p:nvSpPr>
        <p:spPr>
          <a:xfrm>
            <a:off x="335520" y="764640"/>
            <a:ext cx="10734120" cy="484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MushR: A short detour</a:t>
            </a:r>
            <a:endParaRPr b="0" lang="en-US" sz="2400" spc="-1" strike="noStrike">
              <a:solidFill>
                <a:srgbClr val="000000"/>
              </a:solidFill>
              <a:latin typeface="Arial"/>
            </a:endParaRPr>
          </a:p>
        </p:txBody>
      </p:sp>
      <p:sp>
        <p:nvSpPr>
          <p:cNvPr id="334" name="CustomShape 93"/>
          <p:cNvSpPr/>
          <p:nvPr/>
        </p:nvSpPr>
        <p:spPr>
          <a:xfrm>
            <a:off x="432720" y="1148040"/>
            <a:ext cx="10339560" cy="4802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Mushroom production</a:t>
            </a:r>
            <a:endParaRPr b="0" lang="en-US" sz="2200" spc="-1" strike="noStrike">
              <a:solidFill>
                <a:srgbClr val="000000"/>
              </a:solidFill>
              <a:latin typeface="Arial"/>
            </a:endParaRPr>
          </a:p>
        </p:txBody>
      </p:sp>
      <p:sp>
        <p:nvSpPr>
          <p:cNvPr id="335" name="CustomShape 94"/>
          <p:cNvSpPr/>
          <p:nvPr/>
        </p:nvSpPr>
        <p:spPr>
          <a:xfrm>
            <a:off x="457200" y="1600200"/>
            <a:ext cx="6856920" cy="4339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ndParaRPr>
          </a:p>
          <a:p>
            <a:pPr marL="216000" indent="-216000">
              <a:lnSpc>
                <a:spcPct val="100000"/>
              </a:lnSpc>
              <a:buClr>
                <a:srgbClr val="008c4f"/>
              </a:buClr>
              <a:buSzPct val="60000"/>
              <a:buFont typeface="OpenSymbol"/>
              <a:buChar char="◾"/>
            </a:pPr>
            <a:r>
              <a:rPr b="1" lang="en-US" sz="1800" spc="-1" strike="noStrike">
                <a:solidFill>
                  <a:srgbClr val="000000"/>
                </a:solidFill>
                <a:latin typeface="DejaVu Sans"/>
                <a:ea typeface="DejaVu Sans"/>
              </a:rPr>
              <a:t>Substrate:</a:t>
            </a:r>
            <a:endParaRPr b="0" lang="en-US"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US" sz="1800" spc="-1" strike="noStrike">
                <a:solidFill>
                  <a:srgbClr val="000000"/>
                </a:solidFill>
                <a:latin typeface="DejaVu Sans"/>
                <a:ea typeface="DejaVu Sans"/>
              </a:rPr>
              <a:t>The medium from which the mushrooms grow.</a:t>
            </a:r>
            <a:endParaRPr b="0" lang="en-US" sz="1800" spc="-1" strike="noStrike">
              <a:solidFill>
                <a:srgbClr val="000000"/>
              </a:solidFill>
              <a:latin typeface="Arial"/>
            </a:endParaRPr>
          </a:p>
          <a:p>
            <a:pPr marL="216000" indent="-216000">
              <a:lnSpc>
                <a:spcPct val="100000"/>
              </a:lnSpc>
              <a:buClr>
                <a:srgbClr val="008c4f"/>
              </a:buClr>
              <a:buSzPct val="60000"/>
              <a:buFont typeface="OpenSymbol"/>
              <a:buChar char="◾"/>
            </a:pPr>
            <a:r>
              <a:rPr b="1" lang="en-US" sz="1800" spc="-1" strike="noStrike">
                <a:solidFill>
                  <a:srgbClr val="000000"/>
                </a:solidFill>
                <a:latin typeface="DejaVu Sans"/>
                <a:ea typeface="DejaVu Sans"/>
              </a:rPr>
              <a:t>Substrate Container:</a:t>
            </a:r>
            <a:endParaRPr b="0" lang="en-US"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US" sz="1800" spc="-1" strike="noStrike">
                <a:solidFill>
                  <a:srgbClr val="000000"/>
                </a:solidFill>
                <a:latin typeface="DejaVu Sans"/>
                <a:ea typeface="DejaVu Sans"/>
              </a:rPr>
              <a:t>Contains the substrate throughout the entirity of the substrate’s “lifespan”.</a:t>
            </a:r>
            <a:endParaRPr b="0" lang="en-US"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US" sz="1800" spc="-1" strike="noStrike">
                <a:solidFill>
                  <a:srgbClr val="000000"/>
                </a:solidFill>
                <a:latin typeface="DejaVu Sans"/>
                <a:ea typeface="DejaVu Sans"/>
              </a:rPr>
              <a:t>After innoculation:</a:t>
            </a:r>
            <a:endParaRPr b="0" lang="en-US" sz="1800" spc="-1" strike="noStrike">
              <a:solidFill>
                <a:srgbClr val="000000"/>
              </a:solidFill>
              <a:latin typeface="Arial"/>
            </a:endParaRPr>
          </a:p>
          <a:p>
            <a:pPr lvl="2" marL="648000" indent="-216000">
              <a:lnSpc>
                <a:spcPct val="100000"/>
              </a:lnSpc>
              <a:buClr>
                <a:srgbClr val="008c4f"/>
              </a:buClr>
              <a:buSzPct val="45000"/>
              <a:buFont typeface="OpenSymbol"/>
              <a:buChar char="—"/>
            </a:pPr>
            <a:r>
              <a:rPr b="0" lang="en-US" sz="1800" spc="-1" strike="noStrike">
                <a:solidFill>
                  <a:srgbClr val="000000"/>
                </a:solidFill>
                <a:latin typeface="DejaVu Sans"/>
                <a:ea typeface="DejaVu Sans"/>
              </a:rPr>
              <a:t>Small ventilation holes (filtered) that fascilitate incubation.</a:t>
            </a:r>
            <a:endParaRPr b="0" lang="en-US"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US" sz="1800" spc="-1" strike="noStrike">
                <a:solidFill>
                  <a:srgbClr val="000000"/>
                </a:solidFill>
                <a:latin typeface="DejaVu Sans"/>
                <a:ea typeface="DejaVu Sans"/>
              </a:rPr>
              <a:t>After incubation period:</a:t>
            </a:r>
            <a:endParaRPr b="0" lang="en-US" sz="1800" spc="-1" strike="noStrike">
              <a:solidFill>
                <a:srgbClr val="000000"/>
              </a:solidFill>
              <a:latin typeface="Arial"/>
            </a:endParaRPr>
          </a:p>
          <a:p>
            <a:pPr lvl="2" marL="648000" indent="-216000">
              <a:lnSpc>
                <a:spcPct val="100000"/>
              </a:lnSpc>
              <a:buClr>
                <a:srgbClr val="008c4f"/>
              </a:buClr>
              <a:buSzPct val="45000"/>
              <a:buFont typeface="OpenSymbol"/>
              <a:buChar char="—"/>
            </a:pPr>
            <a:r>
              <a:rPr b="0" lang="en-US" sz="1800" spc="-1" strike="noStrike">
                <a:solidFill>
                  <a:srgbClr val="000000"/>
                </a:solidFill>
                <a:latin typeface="DejaVu Sans"/>
                <a:ea typeface="DejaVu Sans"/>
              </a:rPr>
              <a:t>Fruiting holes are opened.</a:t>
            </a:r>
            <a:endParaRPr b="0" lang="en-US" sz="1800" spc="-1" strike="noStrike">
              <a:solidFill>
                <a:srgbClr val="000000"/>
              </a:solidFill>
              <a:latin typeface="Arial"/>
            </a:endParaRPr>
          </a:p>
          <a:p>
            <a:pPr lvl="2" marL="648000" indent="-216000">
              <a:lnSpc>
                <a:spcPct val="100000"/>
              </a:lnSpc>
              <a:buClr>
                <a:srgbClr val="008c4f"/>
              </a:buClr>
              <a:buSzPct val="45000"/>
              <a:buFont typeface="OpenSymbol"/>
              <a:buChar char="—"/>
            </a:pPr>
            <a:r>
              <a:rPr b="0" lang="en-US" sz="1800" spc="-1" strike="noStrike">
                <a:solidFill>
                  <a:srgbClr val="000000"/>
                </a:solidFill>
                <a:latin typeface="DejaVu Sans"/>
                <a:ea typeface="DejaVu Sans"/>
              </a:rPr>
              <a:t>Contained substrate is exposed to fresh air and high humidity allowing mushrooms to grow through the holes.</a:t>
            </a:r>
            <a:endParaRPr b="0" lang="en-US"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US" sz="1800" spc="-1" strike="noStrike">
                <a:solidFill>
                  <a:srgbClr val="000000"/>
                </a:solidFill>
                <a:latin typeface="DejaVu Sans"/>
                <a:ea typeface="DejaVu Sans"/>
              </a:rPr>
              <a:t>After some fruiting cycles:</a:t>
            </a:r>
            <a:endParaRPr b="0" lang="en-US" sz="1800" spc="-1" strike="noStrike">
              <a:solidFill>
                <a:srgbClr val="000000"/>
              </a:solidFill>
              <a:latin typeface="Arial"/>
            </a:endParaRPr>
          </a:p>
          <a:p>
            <a:pPr lvl="2" marL="648000" indent="-216000">
              <a:lnSpc>
                <a:spcPct val="100000"/>
              </a:lnSpc>
              <a:buClr>
                <a:srgbClr val="008c4f"/>
              </a:buClr>
              <a:buSzPct val="45000"/>
              <a:buFont typeface="OpenSymbol"/>
              <a:buChar char="—"/>
            </a:pPr>
            <a:r>
              <a:rPr b="0" lang="en-US" sz="1800" spc="-1" strike="noStrike">
                <a:solidFill>
                  <a:srgbClr val="000000"/>
                </a:solidFill>
                <a:latin typeface="DejaVu Sans"/>
                <a:ea typeface="DejaVu Sans"/>
              </a:rPr>
              <a:t>Substrate is discarded/composted.</a:t>
            </a:r>
            <a:endParaRPr b="0" lang="en-US" sz="1800" spc="-1" strike="noStrike">
              <a:solidFill>
                <a:srgbClr val="000000"/>
              </a:solidFill>
              <a:latin typeface="Arial"/>
            </a:endParaRPr>
          </a:p>
        </p:txBody>
      </p:sp>
      <p:pic>
        <p:nvPicPr>
          <p:cNvPr id="336" name="" descr=""/>
          <p:cNvPicPr/>
          <p:nvPr/>
        </p:nvPicPr>
        <p:blipFill>
          <a:blip r:embed="rId1"/>
          <a:srcRect l="1222" t="7792" r="6970" b="43639"/>
          <a:stretch/>
        </p:blipFill>
        <p:spPr>
          <a:xfrm>
            <a:off x="7543800" y="1143360"/>
            <a:ext cx="2970360" cy="2284560"/>
          </a:xfrm>
          <a:prstGeom prst="rect">
            <a:avLst/>
          </a:prstGeom>
          <a:ln w="0">
            <a:noFill/>
          </a:ln>
        </p:spPr>
      </p:pic>
      <p:sp>
        <p:nvSpPr>
          <p:cNvPr id="337" name="CustomShape 95"/>
          <p:cNvSpPr/>
          <p:nvPr/>
        </p:nvSpPr>
        <p:spPr>
          <a:xfrm>
            <a:off x="274320" y="6492240"/>
            <a:ext cx="10518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Anant Sujatanagarjuna, Benjamin Leiding, Harish Gundelli, Shohreh Kia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 </a:t>
            </a:r>
            <a:endParaRPr b="0" lang="en-US" sz="900" spc="-1" strike="noStrike">
              <a:solidFill>
                <a:srgbClr val="000000"/>
              </a:solidFill>
              <a:latin typeface="Arial"/>
            </a:endParaRPr>
          </a:p>
        </p:txBody>
      </p:sp>
      <p:pic>
        <p:nvPicPr>
          <p:cNvPr id="338" name="" descr=""/>
          <p:cNvPicPr/>
          <p:nvPr/>
        </p:nvPicPr>
        <p:blipFill>
          <a:blip r:embed="rId3"/>
          <a:stretch/>
        </p:blipFill>
        <p:spPr>
          <a:xfrm>
            <a:off x="7940520" y="3657960"/>
            <a:ext cx="2345400" cy="2833200"/>
          </a:xfrm>
          <a:prstGeom prst="rect">
            <a:avLst/>
          </a:prstGeom>
          <a:ln w="0">
            <a:noFill/>
          </a:ln>
        </p:spPr>
      </p:pic>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9" name="CustomShape 96"/>
          <p:cNvSpPr/>
          <p:nvPr/>
        </p:nvSpPr>
        <p:spPr>
          <a:xfrm>
            <a:off x="335520" y="764640"/>
            <a:ext cx="10734120" cy="484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MushR: A short detour</a:t>
            </a:r>
            <a:endParaRPr b="0" lang="en-US" sz="2400" spc="-1" strike="noStrike">
              <a:solidFill>
                <a:srgbClr val="000000"/>
              </a:solidFill>
              <a:latin typeface="Arial"/>
            </a:endParaRPr>
          </a:p>
        </p:txBody>
      </p:sp>
      <p:sp>
        <p:nvSpPr>
          <p:cNvPr id="340" name="CustomShape 97"/>
          <p:cNvSpPr/>
          <p:nvPr/>
        </p:nvSpPr>
        <p:spPr>
          <a:xfrm>
            <a:off x="432720" y="1148040"/>
            <a:ext cx="10339560" cy="4802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Mushroom Substrate Containers</a:t>
            </a:r>
            <a:endParaRPr b="0" lang="en-US" sz="2200" spc="-1" strike="noStrike">
              <a:solidFill>
                <a:srgbClr val="000000"/>
              </a:solidFill>
              <a:latin typeface="Arial"/>
            </a:endParaRPr>
          </a:p>
        </p:txBody>
      </p:sp>
      <p:sp>
        <p:nvSpPr>
          <p:cNvPr id="341" name="CustomShape 98"/>
          <p:cNvSpPr/>
          <p:nvPr/>
        </p:nvSpPr>
        <p:spPr>
          <a:xfrm>
            <a:off x="457200" y="1600200"/>
            <a:ext cx="6856920" cy="4339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ndParaRPr>
          </a:p>
          <a:p>
            <a:pPr>
              <a:lnSpc>
                <a:spcPct val="100000"/>
              </a:lnSpc>
            </a:pPr>
            <a:endParaRPr b="0" lang="en-US" sz="1800" spc="-1" strike="noStrike">
              <a:solidFill>
                <a:srgbClr val="000000"/>
              </a:solidFill>
              <a:latin typeface="Arial"/>
            </a:endParaRPr>
          </a:p>
          <a:p>
            <a:pPr marL="216000" indent="-216000">
              <a:lnSpc>
                <a:spcPct val="100000"/>
              </a:lnSpc>
              <a:buClr>
                <a:srgbClr val="008c4f"/>
              </a:buClr>
              <a:buSzPct val="60000"/>
              <a:buFont typeface="OpenSymbol"/>
              <a:buChar char="◾"/>
            </a:pPr>
            <a:r>
              <a:rPr b="1" lang="en-US" sz="1800" spc="-1" strike="noStrike">
                <a:solidFill>
                  <a:srgbClr val="000000"/>
                </a:solidFill>
                <a:latin typeface="DejaVu Sans"/>
                <a:ea typeface="DejaVu Sans"/>
              </a:rPr>
              <a:t>Traditional Substrate Containers:</a:t>
            </a:r>
            <a:endParaRPr b="0" lang="en-US"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US" sz="1800" spc="-1" strike="noStrike">
                <a:solidFill>
                  <a:srgbClr val="000000"/>
                </a:solidFill>
                <a:latin typeface="DejaVu Sans"/>
                <a:ea typeface="DejaVu Sans"/>
              </a:rPr>
              <a:t>Plastic (polypropylene) bags</a:t>
            </a:r>
            <a:endParaRPr b="0" lang="en-US"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US" sz="1800" spc="-1" strike="noStrike">
                <a:solidFill>
                  <a:srgbClr val="000000"/>
                </a:solidFill>
                <a:latin typeface="DejaVu Sans"/>
                <a:ea typeface="DejaVu Sans"/>
              </a:rPr>
              <a:t>Usually sealed by folding the opening several times, then sealing it with tape/clips.</a:t>
            </a:r>
            <a:endParaRPr b="0" lang="en-US" sz="1800" spc="-1" strike="noStrike">
              <a:solidFill>
                <a:srgbClr val="000000"/>
              </a:solidFill>
              <a:latin typeface="Arial"/>
            </a:endParaRPr>
          </a:p>
          <a:p>
            <a:pPr lvl="2" marL="648000" indent="-216000">
              <a:lnSpc>
                <a:spcPct val="100000"/>
              </a:lnSpc>
              <a:buClr>
                <a:srgbClr val="008c4f"/>
              </a:buClr>
              <a:buSzPct val="45000"/>
              <a:buFont typeface="OpenSymbol"/>
              <a:buChar char="—"/>
            </a:pPr>
            <a:r>
              <a:rPr b="0" lang="en-US" sz="1800" spc="-1" strike="noStrike">
                <a:solidFill>
                  <a:srgbClr val="000000"/>
                </a:solidFill>
                <a:latin typeface="DejaVu Sans"/>
                <a:ea typeface="DejaVu Sans"/>
              </a:rPr>
              <a:t>Can be tricky to seal.</a:t>
            </a:r>
            <a:endParaRPr b="0" lang="en-US" sz="1800" spc="-1" strike="noStrike">
              <a:solidFill>
                <a:srgbClr val="000000"/>
              </a:solidFill>
              <a:latin typeface="Arial"/>
            </a:endParaRPr>
          </a:p>
          <a:p>
            <a:pPr lvl="2" marL="648000" indent="-216000">
              <a:lnSpc>
                <a:spcPct val="100000"/>
              </a:lnSpc>
              <a:buClr>
                <a:srgbClr val="008c4f"/>
              </a:buClr>
              <a:buSzPct val="45000"/>
              <a:buFont typeface="OpenSymbol"/>
              <a:buChar char="—"/>
            </a:pPr>
            <a:r>
              <a:rPr b="0" lang="en-US" sz="1800" spc="-1" strike="noStrike">
                <a:solidFill>
                  <a:srgbClr val="000000"/>
                </a:solidFill>
                <a:latin typeface="DejaVu Sans"/>
                <a:ea typeface="DejaVu Sans"/>
              </a:rPr>
              <a:t>Need to be re-opened for innoculation.</a:t>
            </a:r>
            <a:endParaRPr b="0" lang="en-US" sz="1800" spc="-1" strike="noStrike">
              <a:solidFill>
                <a:srgbClr val="000000"/>
              </a:solidFill>
              <a:latin typeface="Arial"/>
            </a:endParaRPr>
          </a:p>
        </p:txBody>
      </p:sp>
      <p:pic>
        <p:nvPicPr>
          <p:cNvPr id="342" name="" descr=""/>
          <p:cNvPicPr/>
          <p:nvPr/>
        </p:nvPicPr>
        <p:blipFill>
          <a:blip r:embed="rId1"/>
          <a:srcRect l="1222" t="7792" r="6970" b="43639"/>
          <a:stretch/>
        </p:blipFill>
        <p:spPr>
          <a:xfrm>
            <a:off x="7543800" y="1143360"/>
            <a:ext cx="2970360" cy="2284560"/>
          </a:xfrm>
          <a:prstGeom prst="rect">
            <a:avLst/>
          </a:prstGeom>
          <a:ln w="0">
            <a:noFill/>
          </a:ln>
        </p:spPr>
      </p:pic>
      <p:sp>
        <p:nvSpPr>
          <p:cNvPr id="343" name="CustomShape 99"/>
          <p:cNvSpPr/>
          <p:nvPr/>
        </p:nvSpPr>
        <p:spPr>
          <a:xfrm>
            <a:off x="274320" y="6492240"/>
            <a:ext cx="10518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Anant Sujatanagarjuna, Benjamin Leiding, Harish Gundelli, Shohreh Kia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 </a:t>
            </a:r>
            <a:endParaRPr b="0" lang="en-US" sz="900" spc="-1" strike="noStrike">
              <a:solidFill>
                <a:srgbClr val="000000"/>
              </a:solidFill>
              <a:latin typeface="Arial"/>
            </a:endParaRPr>
          </a:p>
        </p:txBody>
      </p:sp>
      <p:pic>
        <p:nvPicPr>
          <p:cNvPr id="344" name="" descr=""/>
          <p:cNvPicPr/>
          <p:nvPr/>
        </p:nvPicPr>
        <p:blipFill>
          <a:blip r:embed="rId3"/>
          <a:stretch/>
        </p:blipFill>
        <p:spPr>
          <a:xfrm>
            <a:off x="7940520" y="3657960"/>
            <a:ext cx="2345400" cy="2833200"/>
          </a:xfrm>
          <a:prstGeom prst="rect">
            <a:avLst/>
          </a:prstGeom>
          <a:ln w="0">
            <a:noFill/>
          </a:ln>
        </p:spPr>
      </p:pic>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5" name="CustomShape 100"/>
          <p:cNvSpPr/>
          <p:nvPr/>
        </p:nvSpPr>
        <p:spPr>
          <a:xfrm>
            <a:off x="335520" y="764640"/>
            <a:ext cx="10734120" cy="484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MushR: A short detour</a:t>
            </a:r>
            <a:endParaRPr b="0" lang="en-US" sz="2400" spc="-1" strike="noStrike">
              <a:solidFill>
                <a:srgbClr val="000000"/>
              </a:solidFill>
              <a:latin typeface="Arial"/>
            </a:endParaRPr>
          </a:p>
        </p:txBody>
      </p:sp>
      <p:sp>
        <p:nvSpPr>
          <p:cNvPr id="346" name="CustomShape 101"/>
          <p:cNvSpPr/>
          <p:nvPr/>
        </p:nvSpPr>
        <p:spPr>
          <a:xfrm>
            <a:off x="432720" y="1148040"/>
            <a:ext cx="10339560" cy="4802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Mushroom Substrate Containers</a:t>
            </a:r>
            <a:endParaRPr b="0" lang="en-US" sz="2200" spc="-1" strike="noStrike">
              <a:solidFill>
                <a:srgbClr val="000000"/>
              </a:solidFill>
              <a:latin typeface="Arial"/>
            </a:endParaRPr>
          </a:p>
        </p:txBody>
      </p:sp>
      <p:sp>
        <p:nvSpPr>
          <p:cNvPr id="347" name="CustomShape 102"/>
          <p:cNvSpPr/>
          <p:nvPr/>
        </p:nvSpPr>
        <p:spPr>
          <a:xfrm>
            <a:off x="457200" y="1600200"/>
            <a:ext cx="6856920" cy="4339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ndParaRPr>
          </a:p>
          <a:p>
            <a:pPr>
              <a:lnSpc>
                <a:spcPct val="100000"/>
              </a:lnSpc>
            </a:pPr>
            <a:endParaRPr b="0" lang="en-US" sz="1800" spc="-1" strike="noStrike">
              <a:solidFill>
                <a:srgbClr val="000000"/>
              </a:solidFill>
              <a:latin typeface="Arial"/>
            </a:endParaRPr>
          </a:p>
          <a:p>
            <a:pPr marL="216000" indent="-216000">
              <a:lnSpc>
                <a:spcPct val="100000"/>
              </a:lnSpc>
              <a:buClr>
                <a:srgbClr val="008c4f"/>
              </a:buClr>
              <a:buSzPct val="60000"/>
              <a:buFont typeface="OpenSymbol"/>
              <a:buChar char="◾"/>
            </a:pPr>
            <a:r>
              <a:rPr b="1" lang="en-US" sz="1800" spc="-1" strike="noStrike">
                <a:solidFill>
                  <a:srgbClr val="000000"/>
                </a:solidFill>
                <a:latin typeface="DejaVu Sans"/>
                <a:ea typeface="DejaVu Sans"/>
              </a:rPr>
              <a:t>Traditional Substrate Containers:</a:t>
            </a:r>
            <a:endParaRPr b="0" lang="en-US"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US" sz="1800" spc="-1" strike="noStrike">
                <a:solidFill>
                  <a:srgbClr val="000000"/>
                </a:solidFill>
                <a:latin typeface="DejaVu Sans"/>
                <a:ea typeface="DejaVu Sans"/>
              </a:rPr>
              <a:t>Plastic (polypropylene) bags</a:t>
            </a:r>
            <a:endParaRPr b="0" lang="en-US"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US" sz="1800" spc="-1" strike="noStrike">
                <a:solidFill>
                  <a:srgbClr val="000000"/>
                </a:solidFill>
                <a:latin typeface="DejaVu Sans"/>
                <a:ea typeface="DejaVu Sans"/>
              </a:rPr>
              <a:t>Usually sealed by folding the opening several times, then sealing it with tape/clips.</a:t>
            </a:r>
            <a:endParaRPr b="0" lang="en-US" sz="1800" spc="-1" strike="noStrike">
              <a:solidFill>
                <a:srgbClr val="000000"/>
              </a:solidFill>
              <a:latin typeface="Arial"/>
            </a:endParaRPr>
          </a:p>
          <a:p>
            <a:pPr lvl="2" marL="648000" indent="-216000">
              <a:lnSpc>
                <a:spcPct val="100000"/>
              </a:lnSpc>
              <a:buClr>
                <a:srgbClr val="008c4f"/>
              </a:buClr>
              <a:buSzPct val="45000"/>
              <a:buFont typeface="OpenSymbol"/>
              <a:buChar char="—"/>
            </a:pPr>
            <a:r>
              <a:rPr b="0" lang="en-US" sz="1800" spc="-1" strike="noStrike">
                <a:solidFill>
                  <a:srgbClr val="000000"/>
                </a:solidFill>
                <a:latin typeface="DejaVu Sans"/>
                <a:ea typeface="DejaVu Sans"/>
              </a:rPr>
              <a:t>Can be tricky to seal.</a:t>
            </a:r>
            <a:endParaRPr b="0" lang="en-US" sz="1800" spc="-1" strike="noStrike">
              <a:solidFill>
                <a:srgbClr val="000000"/>
              </a:solidFill>
              <a:latin typeface="Arial"/>
            </a:endParaRPr>
          </a:p>
          <a:p>
            <a:pPr lvl="2" marL="648000" indent="-216000">
              <a:lnSpc>
                <a:spcPct val="100000"/>
              </a:lnSpc>
              <a:buClr>
                <a:srgbClr val="008c4f"/>
              </a:buClr>
              <a:buSzPct val="45000"/>
              <a:buFont typeface="OpenSymbol"/>
              <a:buChar char="—"/>
            </a:pPr>
            <a:r>
              <a:rPr b="0" lang="en-US" sz="1800" spc="-1" strike="noStrike">
                <a:solidFill>
                  <a:srgbClr val="000000"/>
                </a:solidFill>
                <a:latin typeface="DejaVu Sans"/>
                <a:ea typeface="DejaVu Sans"/>
              </a:rPr>
              <a:t>Need to be re-opened for innoculation.</a:t>
            </a:r>
            <a:endParaRPr b="0" lang="en-US"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US" sz="1800" spc="-1" strike="noStrike">
                <a:solidFill>
                  <a:srgbClr val="000000"/>
                </a:solidFill>
                <a:latin typeface="DejaVu Sans"/>
                <a:ea typeface="DejaVu Sans"/>
              </a:rPr>
              <a:t>Fruiting holes are permanent; basically made by cutting through the bags → Cannot be reused</a:t>
            </a:r>
            <a:endParaRPr b="0" lang="en-US"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US" sz="1800" spc="-1" strike="noStrike">
                <a:solidFill>
                  <a:srgbClr val="000000"/>
                </a:solidFill>
                <a:latin typeface="DejaVu Sans"/>
                <a:ea typeface="DejaVu Sans"/>
              </a:rPr>
              <a:t>Single-use only.</a:t>
            </a:r>
            <a:endParaRPr b="0" lang="en-US" sz="1800" spc="-1" strike="noStrike">
              <a:solidFill>
                <a:srgbClr val="000000"/>
              </a:solidFill>
              <a:latin typeface="Arial"/>
            </a:endParaRPr>
          </a:p>
        </p:txBody>
      </p:sp>
      <p:pic>
        <p:nvPicPr>
          <p:cNvPr id="348" name="" descr=""/>
          <p:cNvPicPr/>
          <p:nvPr/>
        </p:nvPicPr>
        <p:blipFill>
          <a:blip r:embed="rId1"/>
          <a:srcRect l="1222" t="7792" r="6970" b="43639"/>
          <a:stretch/>
        </p:blipFill>
        <p:spPr>
          <a:xfrm>
            <a:off x="7543800" y="1143360"/>
            <a:ext cx="2970360" cy="2284560"/>
          </a:xfrm>
          <a:prstGeom prst="rect">
            <a:avLst/>
          </a:prstGeom>
          <a:ln w="0">
            <a:noFill/>
          </a:ln>
        </p:spPr>
      </p:pic>
      <p:sp>
        <p:nvSpPr>
          <p:cNvPr id="349" name="CustomShape 103"/>
          <p:cNvSpPr/>
          <p:nvPr/>
        </p:nvSpPr>
        <p:spPr>
          <a:xfrm>
            <a:off x="274320" y="6492240"/>
            <a:ext cx="10518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Anant Sujatanagarjuna, Benjamin Leiding, Harish Gundelli, Shohreh Kia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 </a:t>
            </a:r>
            <a:endParaRPr b="0" lang="en-US" sz="900" spc="-1" strike="noStrike">
              <a:solidFill>
                <a:srgbClr val="000000"/>
              </a:solidFill>
              <a:latin typeface="Arial"/>
            </a:endParaRPr>
          </a:p>
        </p:txBody>
      </p:sp>
      <p:pic>
        <p:nvPicPr>
          <p:cNvPr id="350" name="" descr=""/>
          <p:cNvPicPr/>
          <p:nvPr/>
        </p:nvPicPr>
        <p:blipFill>
          <a:blip r:embed="rId3"/>
          <a:stretch/>
        </p:blipFill>
        <p:spPr>
          <a:xfrm>
            <a:off x="7940520" y="3657960"/>
            <a:ext cx="2345400" cy="2833200"/>
          </a:xfrm>
          <a:prstGeom prst="rect">
            <a:avLst/>
          </a:prstGeom>
          <a:ln w="0">
            <a:noFill/>
          </a:ln>
        </p:spPr>
      </p:pic>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1" name="CustomShape 108"/>
          <p:cNvSpPr/>
          <p:nvPr/>
        </p:nvSpPr>
        <p:spPr>
          <a:xfrm>
            <a:off x="335520" y="764640"/>
            <a:ext cx="10734120" cy="484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MushR: A short detour</a:t>
            </a:r>
            <a:endParaRPr b="0" lang="en-US" sz="2400" spc="-1" strike="noStrike">
              <a:solidFill>
                <a:srgbClr val="000000"/>
              </a:solidFill>
              <a:latin typeface="Arial"/>
            </a:endParaRPr>
          </a:p>
        </p:txBody>
      </p:sp>
      <p:sp>
        <p:nvSpPr>
          <p:cNvPr id="352" name="CustomShape 109"/>
          <p:cNvSpPr/>
          <p:nvPr/>
        </p:nvSpPr>
        <p:spPr>
          <a:xfrm>
            <a:off x="432720" y="1148040"/>
            <a:ext cx="10339560" cy="4802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Mushroom Substrate Containers</a:t>
            </a:r>
            <a:endParaRPr b="0" lang="en-US" sz="2200" spc="-1" strike="noStrike">
              <a:solidFill>
                <a:srgbClr val="000000"/>
              </a:solidFill>
              <a:latin typeface="Arial"/>
            </a:endParaRPr>
          </a:p>
        </p:txBody>
      </p:sp>
      <p:sp>
        <p:nvSpPr>
          <p:cNvPr id="353" name="CustomShape 110"/>
          <p:cNvSpPr/>
          <p:nvPr/>
        </p:nvSpPr>
        <p:spPr>
          <a:xfrm>
            <a:off x="457200" y="1600200"/>
            <a:ext cx="6856920" cy="4339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ndParaRPr>
          </a:p>
          <a:p>
            <a:pPr>
              <a:lnSpc>
                <a:spcPct val="100000"/>
              </a:lnSpc>
            </a:pPr>
            <a:endParaRPr b="0" lang="en-US" sz="1800" spc="-1" strike="noStrike">
              <a:solidFill>
                <a:srgbClr val="000000"/>
              </a:solidFill>
              <a:latin typeface="Arial"/>
            </a:endParaRPr>
          </a:p>
          <a:p>
            <a:pPr marL="216000" indent="-216000">
              <a:lnSpc>
                <a:spcPct val="100000"/>
              </a:lnSpc>
              <a:buClr>
                <a:srgbClr val="008c4f"/>
              </a:buClr>
              <a:buSzPct val="60000"/>
              <a:buFont typeface="OpenSymbol"/>
              <a:buChar char="◾"/>
            </a:pPr>
            <a:r>
              <a:rPr b="1" lang="en-US" sz="1800" spc="-1" strike="noStrike">
                <a:solidFill>
                  <a:srgbClr val="000000"/>
                </a:solidFill>
                <a:latin typeface="DejaVu Sans"/>
                <a:ea typeface="DejaVu Sans"/>
              </a:rPr>
              <a:t>MushR Substrate Pods:</a:t>
            </a:r>
            <a:endParaRPr b="0" lang="en-US"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US" sz="1800" spc="-1" strike="noStrike">
                <a:solidFill>
                  <a:srgbClr val="000000"/>
                </a:solidFill>
                <a:latin typeface="DejaVu Sans"/>
                <a:ea typeface="DejaVu Sans"/>
              </a:rPr>
              <a:t>Plastic (polypropylene) buckets.</a:t>
            </a:r>
            <a:endParaRPr b="0" lang="en-US"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US" sz="1800" spc="-1" strike="noStrike">
                <a:solidFill>
                  <a:srgbClr val="000000"/>
                </a:solidFill>
                <a:latin typeface="DejaVu Sans"/>
                <a:ea typeface="DejaVu Sans"/>
              </a:rPr>
              <a:t>Sealed by a plastic lid.</a:t>
            </a:r>
            <a:endParaRPr b="0" lang="en-US" sz="1800" spc="-1" strike="noStrike">
              <a:solidFill>
                <a:srgbClr val="000000"/>
              </a:solidFill>
              <a:latin typeface="Arial"/>
            </a:endParaRPr>
          </a:p>
          <a:p>
            <a:pPr lvl="2" marL="648000" indent="-216000">
              <a:lnSpc>
                <a:spcPct val="100000"/>
              </a:lnSpc>
              <a:buClr>
                <a:srgbClr val="008c4f"/>
              </a:buClr>
              <a:buSzPct val="45000"/>
              <a:buFont typeface="OpenSymbol"/>
              <a:buChar char="—"/>
            </a:pPr>
            <a:r>
              <a:rPr b="0" lang="en-US" sz="1800" spc="-1" strike="noStrike">
                <a:solidFill>
                  <a:srgbClr val="000000"/>
                </a:solidFill>
                <a:latin typeface="DejaVu Sans"/>
                <a:ea typeface="DejaVu Sans"/>
              </a:rPr>
              <a:t>Trivial to seal/unseal.</a:t>
            </a:r>
            <a:endParaRPr b="0" lang="en-US"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US" sz="1800" spc="-1" strike="noStrike">
                <a:solidFill>
                  <a:srgbClr val="000000"/>
                </a:solidFill>
                <a:latin typeface="DejaVu Sans"/>
                <a:ea typeface="DejaVu Sans"/>
              </a:rPr>
              <a:t>Fruiting holes are still permanent; drilled into the bucket</a:t>
            </a:r>
            <a:endParaRPr b="0" lang="en-US" sz="1800" spc="-1" strike="noStrike">
              <a:solidFill>
                <a:srgbClr val="000000"/>
              </a:solidFill>
              <a:latin typeface="Arial"/>
            </a:endParaRPr>
          </a:p>
          <a:p>
            <a:pPr lvl="2" marL="648000" indent="-216000">
              <a:lnSpc>
                <a:spcPct val="100000"/>
              </a:lnSpc>
              <a:buClr>
                <a:srgbClr val="008c4f"/>
              </a:buClr>
              <a:buSzPct val="45000"/>
              <a:buFont typeface="OpenSymbol"/>
              <a:buChar char="—"/>
            </a:pPr>
            <a:r>
              <a:rPr b="0" lang="en-US" sz="1800" spc="-1" strike="noStrike">
                <a:solidFill>
                  <a:srgbClr val="000000"/>
                </a:solidFill>
                <a:latin typeface="DejaVu Sans"/>
                <a:ea typeface="DejaVu Sans"/>
              </a:rPr>
              <a:t>Sealed with micro-porous tape during incubation.</a:t>
            </a:r>
            <a:endParaRPr b="0" lang="en-US" sz="1800" spc="-1" strike="noStrike">
              <a:solidFill>
                <a:srgbClr val="000000"/>
              </a:solidFill>
              <a:latin typeface="Arial"/>
            </a:endParaRPr>
          </a:p>
          <a:p>
            <a:pPr lvl="2" marL="648000" indent="-216000">
              <a:lnSpc>
                <a:spcPct val="100000"/>
              </a:lnSpc>
              <a:buClr>
                <a:srgbClr val="008c4f"/>
              </a:buClr>
              <a:buSzPct val="45000"/>
              <a:buFont typeface="OpenSymbol"/>
              <a:buChar char="—"/>
            </a:pPr>
            <a:r>
              <a:rPr b="0" lang="en-US" sz="1800" spc="-1" strike="noStrike">
                <a:solidFill>
                  <a:srgbClr val="000000"/>
                </a:solidFill>
                <a:latin typeface="DejaVu Sans"/>
                <a:ea typeface="DejaVu Sans"/>
              </a:rPr>
              <a:t>Tape is removed for fruiting mushrooms → Can be reused.</a:t>
            </a:r>
            <a:endParaRPr b="0" lang="en-US" sz="1800" spc="-1" strike="noStrike">
              <a:solidFill>
                <a:srgbClr val="000000"/>
              </a:solidFill>
              <a:latin typeface="Arial"/>
            </a:endParaRPr>
          </a:p>
        </p:txBody>
      </p:sp>
      <p:pic>
        <p:nvPicPr>
          <p:cNvPr id="354" name="" descr=""/>
          <p:cNvPicPr/>
          <p:nvPr/>
        </p:nvPicPr>
        <p:blipFill>
          <a:blip r:embed="rId1"/>
          <a:srcRect l="1222" t="7792" r="6970" b="43639"/>
          <a:stretch/>
        </p:blipFill>
        <p:spPr>
          <a:xfrm>
            <a:off x="7543800" y="1143360"/>
            <a:ext cx="2970360" cy="2284560"/>
          </a:xfrm>
          <a:prstGeom prst="rect">
            <a:avLst/>
          </a:prstGeom>
          <a:ln w="0">
            <a:noFill/>
          </a:ln>
        </p:spPr>
      </p:pic>
      <p:sp>
        <p:nvSpPr>
          <p:cNvPr id="355" name="CustomShape 111"/>
          <p:cNvSpPr/>
          <p:nvPr/>
        </p:nvSpPr>
        <p:spPr>
          <a:xfrm>
            <a:off x="274320" y="6492240"/>
            <a:ext cx="10518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Anant Sujatanagarjuna, Benjamin Leiding, Harish Gundelli, Shohreh Kia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 </a:t>
            </a:r>
            <a:endParaRPr b="0" lang="en-US" sz="900" spc="-1" strike="noStrike">
              <a:solidFill>
                <a:srgbClr val="000000"/>
              </a:solidFill>
              <a:latin typeface="Arial"/>
            </a:endParaRPr>
          </a:p>
        </p:txBody>
      </p:sp>
      <p:pic>
        <p:nvPicPr>
          <p:cNvPr id="356" name="" descr=""/>
          <p:cNvPicPr/>
          <p:nvPr/>
        </p:nvPicPr>
        <p:blipFill>
          <a:blip r:embed="rId3"/>
          <a:stretch/>
        </p:blipFill>
        <p:spPr>
          <a:xfrm>
            <a:off x="7940520" y="3657960"/>
            <a:ext cx="2345400" cy="2833200"/>
          </a:xfrm>
          <a:prstGeom prst="rect">
            <a:avLst/>
          </a:prstGeom>
          <a:ln w="0">
            <a:noFill/>
          </a:ln>
        </p:spPr>
      </p:pic>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7" name="CustomShape 104"/>
          <p:cNvSpPr/>
          <p:nvPr/>
        </p:nvSpPr>
        <p:spPr>
          <a:xfrm>
            <a:off x="335520" y="764640"/>
            <a:ext cx="10734120" cy="484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MushR: A short detour</a:t>
            </a:r>
            <a:endParaRPr b="0" lang="en-US" sz="2400" spc="-1" strike="noStrike">
              <a:solidFill>
                <a:srgbClr val="000000"/>
              </a:solidFill>
              <a:latin typeface="Arial"/>
            </a:endParaRPr>
          </a:p>
        </p:txBody>
      </p:sp>
      <p:sp>
        <p:nvSpPr>
          <p:cNvPr id="358" name="CustomShape 105"/>
          <p:cNvSpPr/>
          <p:nvPr/>
        </p:nvSpPr>
        <p:spPr>
          <a:xfrm>
            <a:off x="432720" y="1148040"/>
            <a:ext cx="10339560" cy="4802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Mushroom Substrate Containers</a:t>
            </a:r>
            <a:endParaRPr b="0" lang="en-US" sz="2200" spc="-1" strike="noStrike">
              <a:solidFill>
                <a:srgbClr val="000000"/>
              </a:solidFill>
              <a:latin typeface="Arial"/>
            </a:endParaRPr>
          </a:p>
        </p:txBody>
      </p:sp>
      <p:sp>
        <p:nvSpPr>
          <p:cNvPr id="359" name="CustomShape 106"/>
          <p:cNvSpPr/>
          <p:nvPr/>
        </p:nvSpPr>
        <p:spPr>
          <a:xfrm>
            <a:off x="457200" y="1600200"/>
            <a:ext cx="6856920" cy="4339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ndParaRPr>
          </a:p>
          <a:p>
            <a:pPr>
              <a:lnSpc>
                <a:spcPct val="100000"/>
              </a:lnSpc>
            </a:pPr>
            <a:endParaRPr b="0" lang="en-US" sz="1800" spc="-1" strike="noStrike">
              <a:solidFill>
                <a:srgbClr val="000000"/>
              </a:solidFill>
              <a:latin typeface="Arial"/>
            </a:endParaRPr>
          </a:p>
          <a:p>
            <a:pPr marL="216000" indent="-216000">
              <a:lnSpc>
                <a:spcPct val="100000"/>
              </a:lnSpc>
              <a:buClr>
                <a:srgbClr val="008c4f"/>
              </a:buClr>
              <a:buSzPct val="60000"/>
              <a:buFont typeface="OpenSymbol"/>
              <a:buChar char="◾"/>
            </a:pPr>
            <a:r>
              <a:rPr b="1" lang="en-US" sz="1800" spc="-1" strike="noStrike">
                <a:solidFill>
                  <a:srgbClr val="000000"/>
                </a:solidFill>
                <a:latin typeface="DejaVu Sans"/>
                <a:ea typeface="DejaVu Sans"/>
              </a:rPr>
              <a:t>MushR Substrate Pods:</a:t>
            </a:r>
            <a:endParaRPr b="0" lang="en-US"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US" sz="1800" spc="-1" strike="noStrike">
                <a:solidFill>
                  <a:srgbClr val="000000"/>
                </a:solidFill>
                <a:latin typeface="DejaVu Sans"/>
                <a:ea typeface="DejaVu Sans"/>
              </a:rPr>
              <a:t>Plastic (polypropylene) buckets.</a:t>
            </a:r>
            <a:endParaRPr b="0" lang="en-US"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US" sz="1800" spc="-1" strike="noStrike">
                <a:solidFill>
                  <a:srgbClr val="000000"/>
                </a:solidFill>
                <a:latin typeface="DejaVu Sans"/>
                <a:ea typeface="DejaVu Sans"/>
              </a:rPr>
              <a:t>Sealed by a plastic lid.</a:t>
            </a:r>
            <a:endParaRPr b="0" lang="en-US" sz="1800" spc="-1" strike="noStrike">
              <a:solidFill>
                <a:srgbClr val="000000"/>
              </a:solidFill>
              <a:latin typeface="Arial"/>
            </a:endParaRPr>
          </a:p>
          <a:p>
            <a:pPr lvl="2" marL="648000" indent="-216000">
              <a:lnSpc>
                <a:spcPct val="100000"/>
              </a:lnSpc>
              <a:buClr>
                <a:srgbClr val="008c4f"/>
              </a:buClr>
              <a:buSzPct val="45000"/>
              <a:buFont typeface="OpenSymbol"/>
              <a:buChar char="—"/>
            </a:pPr>
            <a:r>
              <a:rPr b="0" lang="en-US" sz="1800" spc="-1" strike="noStrike">
                <a:solidFill>
                  <a:srgbClr val="000000"/>
                </a:solidFill>
                <a:latin typeface="DejaVu Sans"/>
                <a:ea typeface="DejaVu Sans"/>
              </a:rPr>
              <a:t>Trivial to seal/unseal.</a:t>
            </a:r>
            <a:endParaRPr b="0" lang="en-US"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US" sz="1800" spc="-1" strike="noStrike">
                <a:solidFill>
                  <a:srgbClr val="000000"/>
                </a:solidFill>
                <a:latin typeface="DejaVu Sans"/>
                <a:ea typeface="DejaVu Sans"/>
              </a:rPr>
              <a:t>Fruiting holes are still permanent; drilled into the bucket</a:t>
            </a:r>
            <a:endParaRPr b="0" lang="en-US" sz="1800" spc="-1" strike="noStrike">
              <a:solidFill>
                <a:srgbClr val="000000"/>
              </a:solidFill>
              <a:latin typeface="Arial"/>
            </a:endParaRPr>
          </a:p>
          <a:p>
            <a:pPr lvl="2" marL="648000" indent="-216000">
              <a:lnSpc>
                <a:spcPct val="100000"/>
              </a:lnSpc>
              <a:buClr>
                <a:srgbClr val="008c4f"/>
              </a:buClr>
              <a:buSzPct val="45000"/>
              <a:buFont typeface="OpenSymbol"/>
              <a:buChar char="—"/>
            </a:pPr>
            <a:r>
              <a:rPr b="0" lang="en-US" sz="1800" spc="-1" strike="noStrike">
                <a:solidFill>
                  <a:srgbClr val="000000"/>
                </a:solidFill>
                <a:latin typeface="DejaVu Sans"/>
                <a:ea typeface="DejaVu Sans"/>
              </a:rPr>
              <a:t>Sealed with micro-porous tape during incubation.</a:t>
            </a:r>
            <a:endParaRPr b="0" lang="en-US" sz="1800" spc="-1" strike="noStrike">
              <a:solidFill>
                <a:srgbClr val="000000"/>
              </a:solidFill>
              <a:latin typeface="Arial"/>
            </a:endParaRPr>
          </a:p>
          <a:p>
            <a:pPr lvl="2" marL="648000" indent="-216000">
              <a:lnSpc>
                <a:spcPct val="100000"/>
              </a:lnSpc>
              <a:buClr>
                <a:srgbClr val="008c4f"/>
              </a:buClr>
              <a:buSzPct val="45000"/>
              <a:buFont typeface="OpenSymbol"/>
              <a:buChar char="—"/>
            </a:pPr>
            <a:r>
              <a:rPr b="0" lang="en-US" sz="1800" spc="-1" strike="noStrike">
                <a:solidFill>
                  <a:srgbClr val="000000"/>
                </a:solidFill>
                <a:latin typeface="DejaVu Sans"/>
                <a:ea typeface="DejaVu Sans"/>
              </a:rPr>
              <a:t>Tape is removed for fruiting mushrooms → Can be reused.</a:t>
            </a:r>
            <a:endParaRPr b="0" lang="en-US"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US" sz="1800" spc="-1" strike="noStrike">
                <a:solidFill>
                  <a:srgbClr val="000000"/>
                </a:solidFill>
                <a:latin typeface="DejaVu Sans"/>
                <a:ea typeface="DejaVu Sans"/>
              </a:rPr>
              <a:t>But:</a:t>
            </a:r>
            <a:endParaRPr b="0" lang="en-US" sz="1800" spc="-1" strike="noStrike">
              <a:solidFill>
                <a:srgbClr val="000000"/>
              </a:solidFill>
              <a:latin typeface="Arial"/>
            </a:endParaRPr>
          </a:p>
          <a:p>
            <a:pPr lvl="2" marL="648000" indent="-216000">
              <a:lnSpc>
                <a:spcPct val="100000"/>
              </a:lnSpc>
              <a:buClr>
                <a:srgbClr val="008c4f"/>
              </a:buClr>
              <a:buSzPct val="45000"/>
              <a:buFont typeface="OpenSymbol"/>
              <a:buChar char="—"/>
            </a:pPr>
            <a:r>
              <a:rPr b="0" lang="en-US" sz="1800" spc="-1" strike="noStrike">
                <a:solidFill>
                  <a:srgbClr val="000000"/>
                </a:solidFill>
                <a:latin typeface="DejaVu Sans"/>
                <a:ea typeface="DejaVu Sans"/>
              </a:rPr>
              <a:t>Higher resource consumption required for production.</a:t>
            </a:r>
            <a:endParaRPr b="0" lang="en-US" sz="1800" spc="-1" strike="noStrike">
              <a:solidFill>
                <a:srgbClr val="000000"/>
              </a:solidFill>
              <a:latin typeface="Arial"/>
            </a:endParaRPr>
          </a:p>
          <a:p>
            <a:pPr lvl="2" marL="648000" indent="-216000">
              <a:lnSpc>
                <a:spcPct val="100000"/>
              </a:lnSpc>
              <a:buClr>
                <a:srgbClr val="008c4f"/>
              </a:buClr>
              <a:buSzPct val="45000"/>
              <a:buFont typeface="OpenSymbol"/>
              <a:buChar char="—"/>
            </a:pPr>
            <a:r>
              <a:rPr b="0" lang="en-US" sz="1800" spc="-1" strike="noStrike">
                <a:solidFill>
                  <a:srgbClr val="000000"/>
                </a:solidFill>
                <a:latin typeface="DejaVu Sans"/>
                <a:ea typeface="DejaVu Sans"/>
              </a:rPr>
              <a:t>More complicated manufacturing process.</a:t>
            </a:r>
            <a:endParaRPr b="0" lang="en-US" sz="1800" spc="-1" strike="noStrike">
              <a:solidFill>
                <a:srgbClr val="000000"/>
              </a:solidFill>
              <a:latin typeface="Arial"/>
            </a:endParaRPr>
          </a:p>
        </p:txBody>
      </p:sp>
      <p:pic>
        <p:nvPicPr>
          <p:cNvPr id="360" name="" descr=""/>
          <p:cNvPicPr/>
          <p:nvPr/>
        </p:nvPicPr>
        <p:blipFill>
          <a:blip r:embed="rId1"/>
          <a:srcRect l="1222" t="7792" r="6970" b="43639"/>
          <a:stretch/>
        </p:blipFill>
        <p:spPr>
          <a:xfrm>
            <a:off x="7543800" y="1143360"/>
            <a:ext cx="2970360" cy="2284560"/>
          </a:xfrm>
          <a:prstGeom prst="rect">
            <a:avLst/>
          </a:prstGeom>
          <a:ln w="0">
            <a:noFill/>
          </a:ln>
        </p:spPr>
      </p:pic>
      <p:sp>
        <p:nvSpPr>
          <p:cNvPr id="361" name="CustomShape 107"/>
          <p:cNvSpPr/>
          <p:nvPr/>
        </p:nvSpPr>
        <p:spPr>
          <a:xfrm>
            <a:off x="274320" y="6492240"/>
            <a:ext cx="10518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Anant Sujatanagarjuna, Benjamin Leiding, Harish Gundelli, Shohreh Kia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 </a:t>
            </a:r>
            <a:endParaRPr b="0" lang="en-US" sz="900" spc="-1" strike="noStrike">
              <a:solidFill>
                <a:srgbClr val="000000"/>
              </a:solidFill>
              <a:latin typeface="Arial"/>
            </a:endParaRPr>
          </a:p>
        </p:txBody>
      </p:sp>
      <p:pic>
        <p:nvPicPr>
          <p:cNvPr id="362" name="" descr=""/>
          <p:cNvPicPr/>
          <p:nvPr/>
        </p:nvPicPr>
        <p:blipFill>
          <a:blip r:embed="rId3"/>
          <a:stretch/>
        </p:blipFill>
        <p:spPr>
          <a:xfrm>
            <a:off x="7940520" y="3657960"/>
            <a:ext cx="2345400" cy="2833200"/>
          </a:xfrm>
          <a:prstGeom prst="rect">
            <a:avLst/>
          </a:prstGeom>
          <a:ln w="0">
            <a:noFill/>
          </a:ln>
        </p:spPr>
      </p:pic>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7" name="CustomShape 1"/>
          <p:cNvSpPr/>
          <p:nvPr/>
        </p:nvSpPr>
        <p:spPr>
          <a:xfrm>
            <a:off x="335520" y="4406760"/>
            <a:ext cx="10728000" cy="1337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Arial Unicode MS"/>
                <a:ea typeface="DejaVu Sans"/>
              </a:rPr>
              <a:t>Exercise E02 – PERFormance ECONOMy</a:t>
            </a:r>
            <a:endParaRPr b="0" lang="en-US" sz="3000" spc="-1" strike="noStrike">
              <a:solidFill>
                <a:srgbClr val="000000"/>
              </a:solidFill>
              <a:latin typeface="Arial"/>
            </a:endParaRPr>
          </a:p>
        </p:txBody>
      </p:sp>
      <p:sp>
        <p:nvSpPr>
          <p:cNvPr id="228" name="CustomShape 2"/>
          <p:cNvSpPr/>
          <p:nvPr/>
        </p:nvSpPr>
        <p:spPr>
          <a:xfrm>
            <a:off x="335520" y="2906640"/>
            <a:ext cx="10728000" cy="1474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229" name=""/>
          <p:cNvSpPr/>
          <p:nvPr/>
        </p:nvSpPr>
        <p:spPr>
          <a:xfrm>
            <a:off x="7086600" y="1600200"/>
            <a:ext cx="3424680" cy="342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Arial"/>
                <a:ea typeface="DejaVu Sans"/>
              </a:rPr>
              <a:t>TODO: Check IoT exercise</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3" name="CustomShape 80"/>
          <p:cNvSpPr/>
          <p:nvPr/>
        </p:nvSpPr>
        <p:spPr>
          <a:xfrm>
            <a:off x="335520" y="764640"/>
            <a:ext cx="10734120" cy="484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MushR: A short detour</a:t>
            </a:r>
            <a:endParaRPr b="0" lang="en-US" sz="2400" spc="-1" strike="noStrike">
              <a:solidFill>
                <a:srgbClr val="000000"/>
              </a:solidFill>
              <a:latin typeface="Arial"/>
            </a:endParaRPr>
          </a:p>
        </p:txBody>
      </p:sp>
      <p:sp>
        <p:nvSpPr>
          <p:cNvPr id="364" name="CustomShape 81"/>
          <p:cNvSpPr/>
          <p:nvPr/>
        </p:nvSpPr>
        <p:spPr>
          <a:xfrm>
            <a:off x="432720" y="1148040"/>
            <a:ext cx="10339560" cy="4802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LCA on Substrate Containers?</a:t>
            </a:r>
            <a:endParaRPr b="0" lang="en-US" sz="2200" spc="-1" strike="noStrike">
              <a:solidFill>
                <a:srgbClr val="000000"/>
              </a:solidFill>
              <a:latin typeface="Arial"/>
            </a:endParaRPr>
          </a:p>
        </p:txBody>
      </p:sp>
      <p:sp>
        <p:nvSpPr>
          <p:cNvPr id="365" name="CustomShape 82"/>
          <p:cNvSpPr/>
          <p:nvPr/>
        </p:nvSpPr>
        <p:spPr>
          <a:xfrm>
            <a:off x="457200" y="1600200"/>
            <a:ext cx="5253480" cy="43390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6000">
              <a:lnSpc>
                <a:spcPct val="100000"/>
              </a:lnSpc>
              <a:buClr>
                <a:srgbClr val="008c4f"/>
              </a:buClr>
              <a:buSzPct val="60000"/>
              <a:buFont typeface="OpenSymbol"/>
              <a:buChar char="◾"/>
            </a:pPr>
            <a:r>
              <a:rPr b="1" lang="en-US" sz="1800" spc="-1" strike="noStrike">
                <a:solidFill>
                  <a:srgbClr val="000000"/>
                </a:solidFill>
                <a:latin typeface="DejaVu Sans"/>
                <a:ea typeface="DejaVu Sans"/>
              </a:rPr>
              <a:t>Goal</a:t>
            </a:r>
            <a:endParaRPr b="0" lang="en-US"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US" sz="1800" spc="-1" strike="noStrike">
                <a:solidFill>
                  <a:srgbClr val="000000"/>
                </a:solidFill>
                <a:latin typeface="DejaVu Sans"/>
                <a:ea typeface="DejaVu Sans"/>
              </a:rPr>
              <a:t>Compare the environmental impact of the developed mushroom pods with non-reusable substrate bags by running lifecycle assessment calculations.</a:t>
            </a:r>
            <a:endParaRPr b="0" lang="en-US" sz="1800" spc="-1" strike="noStrike">
              <a:solidFill>
                <a:srgbClr val="000000"/>
              </a:solidFill>
              <a:latin typeface="Arial"/>
            </a:endParaRPr>
          </a:p>
          <a:p>
            <a:pPr>
              <a:lnSpc>
                <a:spcPct val="100000"/>
              </a:lnSpc>
            </a:pPr>
            <a:endParaRPr b="0" lang="en-US" sz="1800" spc="-1" strike="noStrike">
              <a:solidFill>
                <a:srgbClr val="000000"/>
              </a:solidFill>
              <a:latin typeface="Arial"/>
            </a:endParaRPr>
          </a:p>
        </p:txBody>
      </p:sp>
      <p:pic>
        <p:nvPicPr>
          <p:cNvPr id="366" name="" descr=""/>
          <p:cNvPicPr/>
          <p:nvPr/>
        </p:nvPicPr>
        <p:blipFill>
          <a:blip r:embed="rId1"/>
          <a:srcRect l="1222" t="7792" r="6970" b="43639"/>
          <a:stretch/>
        </p:blipFill>
        <p:spPr>
          <a:xfrm>
            <a:off x="7543800" y="1143360"/>
            <a:ext cx="2970360" cy="2284560"/>
          </a:xfrm>
          <a:prstGeom prst="rect">
            <a:avLst/>
          </a:prstGeom>
          <a:ln w="0">
            <a:noFill/>
          </a:ln>
        </p:spPr>
      </p:pic>
      <p:sp>
        <p:nvSpPr>
          <p:cNvPr id="367" name="CustomShape 83"/>
          <p:cNvSpPr/>
          <p:nvPr/>
        </p:nvSpPr>
        <p:spPr>
          <a:xfrm>
            <a:off x="274320" y="6492240"/>
            <a:ext cx="10518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Anant Sujatanagarjuna, Benjamin Leiding, Harish Gundelli, Shohreh Kia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 </a:t>
            </a:r>
            <a:endParaRPr b="0" lang="en-US" sz="900" spc="-1" strike="noStrike">
              <a:solidFill>
                <a:srgbClr val="000000"/>
              </a:solidFill>
              <a:latin typeface="Arial"/>
            </a:endParaRPr>
          </a:p>
        </p:txBody>
      </p:sp>
      <p:pic>
        <p:nvPicPr>
          <p:cNvPr id="368" name="" descr=""/>
          <p:cNvPicPr/>
          <p:nvPr/>
        </p:nvPicPr>
        <p:blipFill>
          <a:blip r:embed="rId3"/>
          <a:stretch/>
        </p:blipFill>
        <p:spPr>
          <a:xfrm>
            <a:off x="7940520" y="3657960"/>
            <a:ext cx="2345400" cy="2833200"/>
          </a:xfrm>
          <a:prstGeom prst="rect">
            <a:avLst/>
          </a:prstGeom>
          <a:ln w="0">
            <a:noFill/>
          </a:ln>
        </p:spPr>
      </p:pic>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9" name="CustomShape 14"/>
          <p:cNvSpPr/>
          <p:nvPr/>
        </p:nvSpPr>
        <p:spPr>
          <a:xfrm>
            <a:off x="335520" y="764640"/>
            <a:ext cx="10734120" cy="484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370" name="CustomShape 15"/>
          <p:cNvSpPr/>
          <p:nvPr/>
        </p:nvSpPr>
        <p:spPr>
          <a:xfrm>
            <a:off x="432720" y="1148040"/>
            <a:ext cx="10339560" cy="4802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Functional Unit VS Reference Flow</a:t>
            </a:r>
            <a:endParaRPr b="0" lang="en-US" sz="2200" spc="-1" strike="noStrike">
              <a:solidFill>
                <a:srgbClr val="000000"/>
              </a:solidFill>
              <a:latin typeface="Arial"/>
            </a:endParaRPr>
          </a:p>
        </p:txBody>
      </p:sp>
      <p:sp>
        <p:nvSpPr>
          <p:cNvPr id="371" name="CustomShape 16"/>
          <p:cNvSpPr/>
          <p:nvPr/>
        </p:nvSpPr>
        <p:spPr>
          <a:xfrm>
            <a:off x="457200" y="3429000"/>
            <a:ext cx="10549800" cy="25102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ndParaRPr>
          </a:p>
          <a:p>
            <a:pPr marL="216000" indent="-2160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How can you define the functional unit for a mushroom substrate container?</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
        <p:nvSpPr>
          <p:cNvPr id="372" name="CustomShape 17"/>
          <p:cNvSpPr/>
          <p:nvPr/>
        </p:nvSpPr>
        <p:spPr>
          <a:xfrm>
            <a:off x="5486400" y="1955160"/>
            <a:ext cx="5712120" cy="147096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a measure of the product(s) or product parts required to deliver the performance defined by the functional unit.</a:t>
            </a:r>
            <a:endParaRPr b="0" lang="en-US" sz="1800" spc="-1" strike="noStrike">
              <a:solidFill>
                <a:srgbClr val="000000"/>
              </a:solidFill>
              <a:latin typeface="Arial"/>
            </a:endParaRPr>
          </a:p>
        </p:txBody>
      </p:sp>
      <p:sp>
        <p:nvSpPr>
          <p:cNvPr id="373" name="CustomShape 18"/>
          <p:cNvSpPr/>
          <p:nvPr/>
        </p:nvSpPr>
        <p:spPr>
          <a:xfrm>
            <a:off x="933120" y="2057400"/>
            <a:ext cx="3636000" cy="136836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quantified performance of a product system for use as a reference unit, e.g 1 million holes drilled</a:t>
            </a:r>
            <a:endParaRPr b="0" lang="en-US" sz="1800" spc="-1" strike="noStrike">
              <a:solidFill>
                <a:srgbClr val="000000"/>
              </a:solidFill>
              <a:latin typeface="Arial"/>
            </a:endParaRPr>
          </a:p>
        </p:txBody>
      </p:sp>
      <p:sp>
        <p:nvSpPr>
          <p:cNvPr id="374" name=""/>
          <p:cNvSpPr/>
          <p:nvPr/>
        </p:nvSpPr>
        <p:spPr>
          <a:xfrm>
            <a:off x="1528200" y="1720800"/>
            <a:ext cx="2511720" cy="35280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Functional Unit</a:t>
            </a:r>
            <a:endParaRPr b="0" lang="en-US" sz="1800" spc="-1" strike="noStrike">
              <a:solidFill>
                <a:srgbClr val="000000"/>
              </a:solidFill>
              <a:latin typeface="Arial"/>
            </a:endParaRPr>
          </a:p>
        </p:txBody>
      </p:sp>
      <p:sp>
        <p:nvSpPr>
          <p:cNvPr id="375" name=""/>
          <p:cNvSpPr/>
          <p:nvPr/>
        </p:nvSpPr>
        <p:spPr>
          <a:xfrm>
            <a:off x="7086600" y="1631160"/>
            <a:ext cx="2511720" cy="35280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Reference Flow</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6" name="CustomShape 56"/>
          <p:cNvSpPr/>
          <p:nvPr/>
        </p:nvSpPr>
        <p:spPr>
          <a:xfrm>
            <a:off x="335520" y="764640"/>
            <a:ext cx="10734120" cy="484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377" name="CustomShape 57"/>
          <p:cNvSpPr/>
          <p:nvPr/>
        </p:nvSpPr>
        <p:spPr>
          <a:xfrm>
            <a:off x="432720" y="1148040"/>
            <a:ext cx="10339560" cy="4802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Functional Unit VS Reference Flow</a:t>
            </a:r>
            <a:endParaRPr b="0" lang="en-US" sz="2200" spc="-1" strike="noStrike">
              <a:solidFill>
                <a:srgbClr val="000000"/>
              </a:solidFill>
              <a:latin typeface="Arial"/>
            </a:endParaRPr>
          </a:p>
        </p:txBody>
      </p:sp>
      <p:sp>
        <p:nvSpPr>
          <p:cNvPr id="378" name="CustomShape 58"/>
          <p:cNvSpPr/>
          <p:nvPr/>
        </p:nvSpPr>
        <p:spPr>
          <a:xfrm>
            <a:off x="457200" y="3429000"/>
            <a:ext cx="10549800" cy="25102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ndParaRPr>
          </a:p>
          <a:p>
            <a:pPr marL="216000" indent="-2160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How can you define the functional unit for a mushroom substrate container?</a:t>
            </a:r>
            <a:endParaRPr b="0" lang="en-US" sz="1800" spc="-1" strike="noStrike">
              <a:solidFill>
                <a:srgbClr val="000000"/>
              </a:solidFill>
              <a:latin typeface="Arial"/>
            </a:endParaRPr>
          </a:p>
          <a:p>
            <a:pPr lvl="1" marL="432000" indent="-2160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In terms of “Colonizable volume of the container”: 3L colonizable volume</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
        <p:nvSpPr>
          <p:cNvPr id="379" name="CustomShape 65"/>
          <p:cNvSpPr/>
          <p:nvPr/>
        </p:nvSpPr>
        <p:spPr>
          <a:xfrm>
            <a:off x="5486400" y="1955160"/>
            <a:ext cx="5712120" cy="147096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a measure of the product(s) or product parts required to deliver the performance defined by the functional unit.</a:t>
            </a:r>
            <a:endParaRPr b="0" lang="en-US" sz="1800" spc="-1" strike="noStrike">
              <a:solidFill>
                <a:srgbClr val="000000"/>
              </a:solidFill>
              <a:latin typeface="Arial"/>
            </a:endParaRPr>
          </a:p>
        </p:txBody>
      </p:sp>
      <p:sp>
        <p:nvSpPr>
          <p:cNvPr id="380" name="CustomShape 66"/>
          <p:cNvSpPr/>
          <p:nvPr/>
        </p:nvSpPr>
        <p:spPr>
          <a:xfrm>
            <a:off x="933120" y="2057400"/>
            <a:ext cx="3636000" cy="136836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quantified performance of a product system for use as a reference unit, e.g 1 million holes drilled</a:t>
            </a:r>
            <a:endParaRPr b="0" lang="en-US" sz="1800" spc="-1" strike="noStrike">
              <a:solidFill>
                <a:srgbClr val="000000"/>
              </a:solidFill>
              <a:latin typeface="Arial"/>
            </a:endParaRPr>
          </a:p>
        </p:txBody>
      </p:sp>
      <p:sp>
        <p:nvSpPr>
          <p:cNvPr id="381" name=""/>
          <p:cNvSpPr/>
          <p:nvPr/>
        </p:nvSpPr>
        <p:spPr>
          <a:xfrm>
            <a:off x="1528560" y="1721160"/>
            <a:ext cx="2511720" cy="35280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Functional Unit</a:t>
            </a:r>
            <a:endParaRPr b="0" lang="en-US" sz="1800" spc="-1" strike="noStrike">
              <a:solidFill>
                <a:srgbClr val="000000"/>
              </a:solidFill>
              <a:latin typeface="Arial"/>
            </a:endParaRPr>
          </a:p>
        </p:txBody>
      </p:sp>
      <p:sp>
        <p:nvSpPr>
          <p:cNvPr id="382" name=""/>
          <p:cNvSpPr/>
          <p:nvPr/>
        </p:nvSpPr>
        <p:spPr>
          <a:xfrm>
            <a:off x="7086960" y="1631520"/>
            <a:ext cx="2511720" cy="35280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Reference Flow</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3" name="CustomShape 22"/>
          <p:cNvSpPr/>
          <p:nvPr/>
        </p:nvSpPr>
        <p:spPr>
          <a:xfrm>
            <a:off x="335520" y="764640"/>
            <a:ext cx="10734120" cy="484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384" name="CustomShape 23"/>
          <p:cNvSpPr/>
          <p:nvPr/>
        </p:nvSpPr>
        <p:spPr>
          <a:xfrm>
            <a:off x="432720" y="1148040"/>
            <a:ext cx="10339560" cy="4802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Functional Unit VS Reference Flow</a:t>
            </a:r>
            <a:endParaRPr b="0" lang="en-US" sz="2200" spc="-1" strike="noStrike">
              <a:solidFill>
                <a:srgbClr val="000000"/>
              </a:solidFill>
              <a:latin typeface="Arial"/>
            </a:endParaRPr>
          </a:p>
        </p:txBody>
      </p:sp>
      <p:sp>
        <p:nvSpPr>
          <p:cNvPr id="385" name="CustomShape 53"/>
          <p:cNvSpPr/>
          <p:nvPr/>
        </p:nvSpPr>
        <p:spPr>
          <a:xfrm>
            <a:off x="457200" y="3429000"/>
            <a:ext cx="10549800" cy="25102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ndParaRPr>
          </a:p>
          <a:p>
            <a:pPr marL="216000" indent="-2160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How can you define the functional unit for a mushroom substrate container?</a:t>
            </a:r>
            <a:endParaRPr b="0" lang="en-US" sz="1800" spc="-1" strike="noStrike">
              <a:solidFill>
                <a:srgbClr val="000000"/>
              </a:solidFill>
              <a:latin typeface="Arial"/>
            </a:endParaRPr>
          </a:p>
          <a:p>
            <a:pPr lvl="1" marL="432000" indent="-2160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In terms of “Colonizable volume of the container”: 3L colonizable volume</a:t>
            </a:r>
            <a:endParaRPr b="0" lang="en-US" sz="1800" spc="-1" strike="noStrike">
              <a:solidFill>
                <a:srgbClr val="000000"/>
              </a:solidFill>
              <a:latin typeface="Arial"/>
            </a:endParaRPr>
          </a:p>
          <a:p>
            <a:pPr marL="216000" indent="-2160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How can you define the reference flow?</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
        <p:nvSpPr>
          <p:cNvPr id="386" name="CustomShape 54"/>
          <p:cNvSpPr/>
          <p:nvPr/>
        </p:nvSpPr>
        <p:spPr>
          <a:xfrm>
            <a:off x="5486400" y="1955160"/>
            <a:ext cx="5712120" cy="147096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a measure of the product(s) or product parts required to deliver the performance defined by the functional unit.</a:t>
            </a:r>
            <a:endParaRPr b="0" lang="en-US" sz="1800" spc="-1" strike="noStrike">
              <a:solidFill>
                <a:srgbClr val="000000"/>
              </a:solidFill>
              <a:latin typeface="Arial"/>
            </a:endParaRPr>
          </a:p>
        </p:txBody>
      </p:sp>
      <p:sp>
        <p:nvSpPr>
          <p:cNvPr id="387" name="CustomShape 55"/>
          <p:cNvSpPr/>
          <p:nvPr/>
        </p:nvSpPr>
        <p:spPr>
          <a:xfrm>
            <a:off x="933120" y="2057400"/>
            <a:ext cx="3636000" cy="136836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quantified performance of a product system for use as a reference unit, e.g 1 million holes drilled</a:t>
            </a:r>
            <a:endParaRPr b="0" lang="en-US" sz="1800" spc="-1" strike="noStrike">
              <a:solidFill>
                <a:srgbClr val="000000"/>
              </a:solidFill>
              <a:latin typeface="Arial"/>
            </a:endParaRPr>
          </a:p>
        </p:txBody>
      </p:sp>
      <p:sp>
        <p:nvSpPr>
          <p:cNvPr id="388" name=""/>
          <p:cNvSpPr/>
          <p:nvPr/>
        </p:nvSpPr>
        <p:spPr>
          <a:xfrm>
            <a:off x="1528560" y="1721160"/>
            <a:ext cx="2511720" cy="35280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Functional Unit</a:t>
            </a:r>
            <a:endParaRPr b="0" lang="en-US" sz="1800" spc="-1" strike="noStrike">
              <a:solidFill>
                <a:srgbClr val="000000"/>
              </a:solidFill>
              <a:latin typeface="Arial"/>
            </a:endParaRPr>
          </a:p>
        </p:txBody>
      </p:sp>
      <p:sp>
        <p:nvSpPr>
          <p:cNvPr id="389" name=""/>
          <p:cNvSpPr/>
          <p:nvPr/>
        </p:nvSpPr>
        <p:spPr>
          <a:xfrm>
            <a:off x="7086960" y="1631520"/>
            <a:ext cx="2511720" cy="35280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Reference Flow</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0" name="CustomShape 9"/>
          <p:cNvSpPr/>
          <p:nvPr/>
        </p:nvSpPr>
        <p:spPr>
          <a:xfrm>
            <a:off x="335520" y="764640"/>
            <a:ext cx="10734120" cy="484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391" name="CustomShape 13"/>
          <p:cNvSpPr/>
          <p:nvPr/>
        </p:nvSpPr>
        <p:spPr>
          <a:xfrm>
            <a:off x="432720" y="1148040"/>
            <a:ext cx="10339560" cy="4802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Functional Unit VS Reference Flow</a:t>
            </a:r>
            <a:endParaRPr b="0" lang="en-US" sz="2200" spc="-1" strike="noStrike">
              <a:solidFill>
                <a:srgbClr val="000000"/>
              </a:solidFill>
              <a:latin typeface="Arial"/>
            </a:endParaRPr>
          </a:p>
        </p:txBody>
      </p:sp>
      <p:sp>
        <p:nvSpPr>
          <p:cNvPr id="392" name="CustomShape 19"/>
          <p:cNvSpPr/>
          <p:nvPr/>
        </p:nvSpPr>
        <p:spPr>
          <a:xfrm>
            <a:off x="457200" y="3429000"/>
            <a:ext cx="10549800" cy="25102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ndParaRPr>
          </a:p>
          <a:p>
            <a:pPr marL="216000" indent="-2160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How can you define the functional unit for a mushroom substrate container?</a:t>
            </a:r>
            <a:endParaRPr b="0" lang="en-US" sz="1800" spc="-1" strike="noStrike">
              <a:solidFill>
                <a:srgbClr val="000000"/>
              </a:solidFill>
              <a:latin typeface="Arial"/>
            </a:endParaRPr>
          </a:p>
          <a:p>
            <a:pPr lvl="1" marL="432000" indent="-2160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In terms of “Colonizable volume of the container”: 3L colonizable volume</a:t>
            </a:r>
            <a:endParaRPr b="0" lang="en-US" sz="1800" spc="-1" strike="noStrike">
              <a:solidFill>
                <a:srgbClr val="000000"/>
              </a:solidFill>
              <a:latin typeface="Arial"/>
            </a:endParaRPr>
          </a:p>
          <a:p>
            <a:pPr marL="216000" indent="-2160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How can you define the reference flow?</a:t>
            </a:r>
            <a:endParaRPr b="0" lang="en-US" sz="1800" spc="-1" strike="noStrike">
              <a:solidFill>
                <a:srgbClr val="000000"/>
              </a:solidFill>
              <a:latin typeface="Arial"/>
            </a:endParaRPr>
          </a:p>
          <a:p>
            <a:pPr lvl="1" marL="432000" indent="-2160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In terms of the “Amount of polypropylene (g)” (weight of the container)</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
        <p:nvSpPr>
          <p:cNvPr id="393" name="CustomShape 20"/>
          <p:cNvSpPr/>
          <p:nvPr/>
        </p:nvSpPr>
        <p:spPr>
          <a:xfrm>
            <a:off x="5486400" y="1955160"/>
            <a:ext cx="5712120" cy="147096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a measure of the product(s) or product parts required to deliver the performance defined by the functional unit.</a:t>
            </a:r>
            <a:endParaRPr b="0" lang="en-US" sz="1800" spc="-1" strike="noStrike">
              <a:solidFill>
                <a:srgbClr val="000000"/>
              </a:solidFill>
              <a:latin typeface="Arial"/>
            </a:endParaRPr>
          </a:p>
        </p:txBody>
      </p:sp>
      <p:sp>
        <p:nvSpPr>
          <p:cNvPr id="394" name="CustomShape 21"/>
          <p:cNvSpPr/>
          <p:nvPr/>
        </p:nvSpPr>
        <p:spPr>
          <a:xfrm>
            <a:off x="933120" y="2057400"/>
            <a:ext cx="3636000" cy="136836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quantified performance of a product system for use as a reference unit, e.g 1 million holes drilled</a:t>
            </a:r>
            <a:endParaRPr b="0" lang="en-US" sz="1800" spc="-1" strike="noStrike">
              <a:solidFill>
                <a:srgbClr val="000000"/>
              </a:solidFill>
              <a:latin typeface="Arial"/>
            </a:endParaRPr>
          </a:p>
        </p:txBody>
      </p:sp>
      <p:sp>
        <p:nvSpPr>
          <p:cNvPr id="395" name=""/>
          <p:cNvSpPr/>
          <p:nvPr/>
        </p:nvSpPr>
        <p:spPr>
          <a:xfrm>
            <a:off x="1528560" y="1721160"/>
            <a:ext cx="2511720" cy="35280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Functional Unit</a:t>
            </a:r>
            <a:endParaRPr b="0" lang="en-US" sz="1800" spc="-1" strike="noStrike">
              <a:solidFill>
                <a:srgbClr val="000000"/>
              </a:solidFill>
              <a:latin typeface="Arial"/>
            </a:endParaRPr>
          </a:p>
        </p:txBody>
      </p:sp>
      <p:sp>
        <p:nvSpPr>
          <p:cNvPr id="396" name=""/>
          <p:cNvSpPr/>
          <p:nvPr/>
        </p:nvSpPr>
        <p:spPr>
          <a:xfrm>
            <a:off x="7086960" y="1631520"/>
            <a:ext cx="2511720" cy="35280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Reference Flow</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7" name="CustomShape 1"/>
          <p:cNvSpPr/>
          <p:nvPr/>
        </p:nvSpPr>
        <p:spPr>
          <a:xfrm>
            <a:off x="335520" y="764640"/>
            <a:ext cx="10734120" cy="484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398" name="CustomShape 3"/>
          <p:cNvSpPr/>
          <p:nvPr/>
        </p:nvSpPr>
        <p:spPr>
          <a:xfrm>
            <a:off x="432720" y="1148040"/>
            <a:ext cx="10339560" cy="4802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Scope of an LCA study</a:t>
            </a:r>
            <a:endParaRPr b="0" lang="en-US" sz="2200" spc="-1" strike="noStrike">
              <a:solidFill>
                <a:srgbClr val="000000"/>
              </a:solidFill>
              <a:latin typeface="Arial"/>
            </a:endParaRPr>
          </a:p>
        </p:txBody>
      </p:sp>
      <p:sp>
        <p:nvSpPr>
          <p:cNvPr id="399" name="CustomShape 4"/>
          <p:cNvSpPr/>
          <p:nvPr/>
        </p:nvSpPr>
        <p:spPr>
          <a:xfrm>
            <a:off x="335520" y="1268280"/>
            <a:ext cx="4911480" cy="502164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functional units of the system(s)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Reference Flows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The system boundary</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LCIA methodology and types of impacts analysed</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Limitations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Data quality requirements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endParaRPr b="0" lang="en-US" sz="1800" spc="-1" strike="noStrike">
              <a:solidFill>
                <a:srgbClr val="000000"/>
              </a:solidFill>
              <a:latin typeface="Arial"/>
            </a:endParaRPr>
          </a:p>
        </p:txBody>
      </p:sp>
      <p:sp>
        <p:nvSpPr>
          <p:cNvPr id="400" name="CustomShape 5"/>
          <p:cNvSpPr/>
          <p:nvPr/>
        </p:nvSpPr>
        <p:spPr>
          <a:xfrm>
            <a:off x="274320" y="6255360"/>
            <a:ext cx="111470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401" name="CustomShape 6"/>
          <p:cNvSpPr/>
          <p:nvPr/>
        </p:nvSpPr>
        <p:spPr>
          <a:xfrm>
            <a:off x="274320" y="6003360"/>
            <a:ext cx="109184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402" name="CustomShape 67"/>
          <p:cNvSpPr/>
          <p:nvPr/>
        </p:nvSpPr>
        <p:spPr>
          <a:xfrm>
            <a:off x="6419880" y="2286720"/>
            <a:ext cx="3636000" cy="136836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determines which processes are included in the LCA in accordance with it’s goal</a:t>
            </a:r>
            <a:endParaRPr b="0" lang="en-US" sz="1800" spc="-1" strike="noStrike">
              <a:solidFill>
                <a:srgbClr val="000000"/>
              </a:solidFill>
              <a:latin typeface="Arial"/>
            </a:endParaRPr>
          </a:p>
        </p:txBody>
      </p:sp>
      <p:sp>
        <p:nvSpPr>
          <p:cNvPr id="403" name=""/>
          <p:cNvSpPr/>
          <p:nvPr/>
        </p:nvSpPr>
        <p:spPr>
          <a:xfrm flipH="1">
            <a:off x="3657600" y="2971800"/>
            <a:ext cx="2762280" cy="914400"/>
          </a:xfrm>
          <a:prstGeom prst="line">
            <a:avLst/>
          </a:prstGeom>
          <a:ln w="0">
            <a:solidFill>
              <a:srgbClr val="008c4f"/>
            </a:solidFill>
            <a:tailEnd len="med" type="triangle" w="med"/>
          </a:ln>
        </p:spPr>
        <p:style>
          <a:lnRef idx="0"/>
          <a:fillRef idx="0"/>
          <a:effectRef idx="0"/>
          <a:fontRef idx="minor"/>
        </p:style>
        <p:txBody>
          <a:bodyPr lIns="90000" rIns="90000" tIns="45000" bIns="45000" anchor="ctr">
            <a:noAutofit/>
          </a:bodyPr>
          <a:p>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4" name="CustomShape 51"/>
          <p:cNvSpPr/>
          <p:nvPr/>
        </p:nvSpPr>
        <p:spPr>
          <a:xfrm>
            <a:off x="335520" y="764640"/>
            <a:ext cx="10734120" cy="484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405" name="CustomShape 61"/>
          <p:cNvSpPr/>
          <p:nvPr/>
        </p:nvSpPr>
        <p:spPr>
          <a:xfrm>
            <a:off x="432720" y="1148040"/>
            <a:ext cx="10339560" cy="4802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System Boundary of 2020 EU Study</a:t>
            </a:r>
            <a:endParaRPr b="0" lang="en-US" sz="2200" spc="-1" strike="noStrike">
              <a:solidFill>
                <a:srgbClr val="000000"/>
              </a:solidFill>
              <a:latin typeface="Arial"/>
            </a:endParaRPr>
          </a:p>
        </p:txBody>
      </p:sp>
      <p:pic>
        <p:nvPicPr>
          <p:cNvPr id="406" name="" descr=""/>
          <p:cNvPicPr/>
          <p:nvPr/>
        </p:nvPicPr>
        <p:blipFill>
          <a:blip r:embed="rId1"/>
          <a:stretch/>
        </p:blipFill>
        <p:spPr>
          <a:xfrm>
            <a:off x="1828800" y="1828800"/>
            <a:ext cx="7749000" cy="4076280"/>
          </a:xfrm>
          <a:prstGeom prst="rect">
            <a:avLst/>
          </a:prstGeom>
          <a:ln w="0">
            <a:noFill/>
          </a:ln>
        </p:spPr>
      </p:pic>
      <p:sp>
        <p:nvSpPr>
          <p:cNvPr id="407" name="CustomShape 63"/>
          <p:cNvSpPr/>
          <p:nvPr/>
        </p:nvSpPr>
        <p:spPr>
          <a:xfrm>
            <a:off x="274320" y="6255360"/>
            <a:ext cx="111470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2"/>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408" name="CustomShape 64"/>
          <p:cNvSpPr/>
          <p:nvPr/>
        </p:nvSpPr>
        <p:spPr>
          <a:xfrm>
            <a:off x="274320" y="6003360"/>
            <a:ext cx="109184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3"/>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9" name="CustomShape 24"/>
          <p:cNvSpPr/>
          <p:nvPr/>
        </p:nvSpPr>
        <p:spPr>
          <a:xfrm>
            <a:off x="335520" y="764640"/>
            <a:ext cx="10734120" cy="484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410" name="CustomShape 26"/>
          <p:cNvSpPr/>
          <p:nvPr/>
        </p:nvSpPr>
        <p:spPr>
          <a:xfrm>
            <a:off x="432720" y="1148040"/>
            <a:ext cx="10339560" cy="4802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Scope of an LCA study</a:t>
            </a:r>
            <a:endParaRPr b="0" lang="en-US" sz="2200" spc="-1" strike="noStrike">
              <a:solidFill>
                <a:srgbClr val="000000"/>
              </a:solidFill>
              <a:latin typeface="Arial"/>
            </a:endParaRPr>
          </a:p>
        </p:txBody>
      </p:sp>
      <p:sp>
        <p:nvSpPr>
          <p:cNvPr id="411" name="CustomShape 27"/>
          <p:cNvSpPr/>
          <p:nvPr/>
        </p:nvSpPr>
        <p:spPr>
          <a:xfrm>
            <a:off x="335520" y="1268280"/>
            <a:ext cx="4911480" cy="502164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functional units of the system(s)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Reference Flows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The system boundary</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LCIA methodology and types of impacts analysed</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Limitations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Data quality requirements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endParaRPr b="0" lang="en-US" sz="1800" spc="-1" strike="noStrike">
              <a:solidFill>
                <a:srgbClr val="000000"/>
              </a:solidFill>
              <a:latin typeface="Arial"/>
            </a:endParaRPr>
          </a:p>
        </p:txBody>
      </p:sp>
      <p:sp>
        <p:nvSpPr>
          <p:cNvPr id="412" name="CustomShape 29"/>
          <p:cNvSpPr/>
          <p:nvPr/>
        </p:nvSpPr>
        <p:spPr>
          <a:xfrm>
            <a:off x="274320" y="6003360"/>
            <a:ext cx="109184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413" name="CustomShape 25"/>
          <p:cNvSpPr/>
          <p:nvPr/>
        </p:nvSpPr>
        <p:spPr>
          <a:xfrm>
            <a:off x="5735520" y="1268280"/>
            <a:ext cx="4911480" cy="502164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MushR reusable mushroom pods</a:t>
            </a:r>
            <a:endParaRPr b="0" lang="en-US" sz="1800" spc="-1" strike="noStrike">
              <a:solidFill>
                <a:srgbClr val="000000"/>
              </a:solidFill>
              <a:latin typeface="Arial"/>
            </a:endParaRPr>
          </a:p>
          <a:p>
            <a:pPr lvl="1" marL="432000" indent="-2160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(Theoretical) Manufacturing process</a:t>
            </a:r>
            <a:endParaRPr b="0" lang="en-US" sz="1800" spc="-1" strike="noStrike">
              <a:solidFill>
                <a:srgbClr val="000000"/>
              </a:solidFill>
              <a:latin typeface="Arial"/>
            </a:endParaRPr>
          </a:p>
          <a:p>
            <a:pPr lvl="1" marL="432000" indent="-2160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(Theoretical) End-of-life recycling process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4" name="CustomShape 1"/>
          <p:cNvSpPr/>
          <p:nvPr/>
        </p:nvSpPr>
        <p:spPr>
          <a:xfrm>
            <a:off x="335520" y="764640"/>
            <a:ext cx="10734120" cy="484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415" name="CustomShape 2"/>
          <p:cNvSpPr/>
          <p:nvPr/>
        </p:nvSpPr>
        <p:spPr>
          <a:xfrm>
            <a:off x="432720" y="1148040"/>
            <a:ext cx="10339560" cy="4802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Quantitative definition of system boundaries – the Cut-off criteria</a:t>
            </a:r>
            <a:endParaRPr b="0" lang="en-US" sz="2200" spc="-1" strike="noStrike">
              <a:solidFill>
                <a:srgbClr val="000000"/>
              </a:solidFill>
              <a:latin typeface="Arial"/>
            </a:endParaRPr>
          </a:p>
        </p:txBody>
      </p:sp>
      <p:sp>
        <p:nvSpPr>
          <p:cNvPr id="416" name="CustomShape 3"/>
          <p:cNvSpPr/>
          <p:nvPr/>
        </p:nvSpPr>
        <p:spPr>
          <a:xfrm>
            <a:off x="335520" y="1600200"/>
            <a:ext cx="11085480" cy="468972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In general, all processes and flows that are attributable to the analysed system are to be included in the system boundaries.</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However, not all of them are quantitatively “relevant”</a:t>
            </a:r>
            <a:r>
              <a:rPr b="0" i="1" lang="en-GB" sz="1800" spc="-1" strike="noStrike">
                <a:solidFill>
                  <a:srgbClr val="000000"/>
                </a:solidFill>
                <a:latin typeface="DejaVu Sans"/>
                <a:ea typeface="DejaVu Sans"/>
              </a:rPr>
              <a:t>.</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For less relevant ones, data of lower quality (estimates) can be used, limiting the effort for collecting high quality data.</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Irrelevant ones, can be entirely “Cut-off”</a:t>
            </a:r>
            <a:endParaRPr b="0" lang="en-US" sz="1800" spc="-1" strike="noStrike">
              <a:solidFill>
                <a:srgbClr val="000000"/>
              </a:solidFill>
              <a:latin typeface="Arial"/>
            </a:endParaRPr>
          </a:p>
        </p:txBody>
      </p:sp>
      <p:sp>
        <p:nvSpPr>
          <p:cNvPr id="417" name="CustomShape 4"/>
          <p:cNvSpPr/>
          <p:nvPr/>
        </p:nvSpPr>
        <p:spPr>
          <a:xfrm>
            <a:off x="274320" y="6363360"/>
            <a:ext cx="109184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8" name="CustomShape 1"/>
          <p:cNvSpPr/>
          <p:nvPr/>
        </p:nvSpPr>
        <p:spPr>
          <a:xfrm>
            <a:off x="335520" y="764640"/>
            <a:ext cx="10734120" cy="484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419" name="CustomShape 2"/>
          <p:cNvSpPr/>
          <p:nvPr/>
        </p:nvSpPr>
        <p:spPr>
          <a:xfrm>
            <a:off x="432720" y="1148040"/>
            <a:ext cx="10339560" cy="4802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Quantitative definition of system boundaries – the Cut-off criteria</a:t>
            </a:r>
            <a:endParaRPr b="0" lang="en-US" sz="2200" spc="-1" strike="noStrike">
              <a:solidFill>
                <a:srgbClr val="000000"/>
              </a:solidFill>
              <a:latin typeface="Arial"/>
            </a:endParaRPr>
          </a:p>
        </p:txBody>
      </p:sp>
      <p:sp>
        <p:nvSpPr>
          <p:cNvPr id="420" name="CustomShape 3"/>
          <p:cNvSpPr/>
          <p:nvPr/>
        </p:nvSpPr>
        <p:spPr>
          <a:xfrm>
            <a:off x="335520" y="1600200"/>
            <a:ext cx="11085480" cy="468972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r>
              <a:rPr b="0" lang="en-GB" sz="1800" spc="-1" strike="noStrike">
                <a:solidFill>
                  <a:srgbClr val="000000"/>
                </a:solidFill>
                <a:latin typeface="DejaVu Sans"/>
                <a:ea typeface="DejaVu Sans"/>
              </a:rPr>
              <a:t>Cut-off” refers to the omission of not relevant life cycle stages, activity types (e.g. investment goods, storage, …), specific processes and products and </a:t>
            </a:r>
            <a:r>
              <a:rPr b="0" i="1" lang="en-GB" sz="1800" spc="-1" strike="noStrike">
                <a:solidFill>
                  <a:srgbClr val="000000"/>
                </a:solidFill>
                <a:latin typeface="DejaVu Sans"/>
                <a:ea typeface="DejaVu Sans"/>
              </a:rPr>
              <a:t>elementary flows</a:t>
            </a:r>
            <a:r>
              <a:rPr b="0" lang="en-GB" sz="1800" spc="-1" strike="noStrike">
                <a:solidFill>
                  <a:srgbClr val="000000"/>
                </a:solidFill>
                <a:latin typeface="DejaVu Sans"/>
                <a:ea typeface="DejaVu Sans"/>
              </a:rPr>
              <a:t> from the system model.</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Cut-offs are quantified in relation to the percentage of environmental impacts that is approximated to be excluded via the cut-off.</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e.g., "95 %" relates to cutting off about 5 % of the total environmental impact (or of a selected impact category)</a:t>
            </a:r>
            <a:endParaRPr b="0" lang="en-US" sz="1800" spc="-1" strike="noStrike">
              <a:solidFill>
                <a:srgbClr val="000000"/>
              </a:solidFill>
              <a:latin typeface="Arial"/>
            </a:endParaRPr>
          </a:p>
        </p:txBody>
      </p:sp>
      <p:sp>
        <p:nvSpPr>
          <p:cNvPr id="421" name="CustomShape 4"/>
          <p:cNvSpPr/>
          <p:nvPr/>
        </p:nvSpPr>
        <p:spPr>
          <a:xfrm>
            <a:off x="274320" y="6363360"/>
            <a:ext cx="109184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422" name="CustomShape 78"/>
          <p:cNvSpPr/>
          <p:nvPr/>
        </p:nvSpPr>
        <p:spPr>
          <a:xfrm>
            <a:off x="10228680" y="753840"/>
            <a:ext cx="514080" cy="493920"/>
          </a:xfrm>
          <a:prstGeom prst="star5">
            <a:avLst>
              <a:gd name="adj" fmla="val 20243"/>
              <a:gd name="hf" fmla="val 105146"/>
              <a:gd name="vf" fmla="val 110557"/>
            </a:avLst>
          </a:prstGeom>
          <a:solidFill>
            <a:srgbClr val="92d050"/>
          </a:solidFill>
          <a:ln>
            <a:solidFill>
              <a:srgbClr val="0d0d0d"/>
            </a:solid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0" name="CustomShape 1"/>
          <p:cNvSpPr/>
          <p:nvPr/>
        </p:nvSpPr>
        <p:spPr>
          <a:xfrm>
            <a:off x="335520" y="4406760"/>
            <a:ext cx="10734120" cy="13431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Arial Unicode MS"/>
                <a:ea typeface="DejaVu Sans"/>
              </a:rPr>
              <a:t>Introduction</a:t>
            </a:r>
            <a:endParaRPr b="0" lang="en-US" sz="3000" spc="-1" strike="noStrike">
              <a:solidFill>
                <a:srgbClr val="000000"/>
              </a:solidFill>
              <a:latin typeface="Arial"/>
            </a:endParaRPr>
          </a:p>
        </p:txBody>
      </p:sp>
      <p:sp>
        <p:nvSpPr>
          <p:cNvPr id="231" name="CustomShape 2"/>
          <p:cNvSpPr/>
          <p:nvPr/>
        </p:nvSpPr>
        <p:spPr>
          <a:xfrm>
            <a:off x="335520" y="2906640"/>
            <a:ext cx="10734120" cy="1481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3" name="CustomShape 1"/>
          <p:cNvSpPr/>
          <p:nvPr/>
        </p:nvSpPr>
        <p:spPr>
          <a:xfrm>
            <a:off x="335520" y="764640"/>
            <a:ext cx="10734120" cy="484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424" name="CustomShape 2"/>
          <p:cNvSpPr/>
          <p:nvPr/>
        </p:nvSpPr>
        <p:spPr>
          <a:xfrm>
            <a:off x="432720" y="1148040"/>
            <a:ext cx="10339560" cy="4802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Quantitative definition of system boundaries – the Cut-off criteria</a:t>
            </a:r>
            <a:endParaRPr b="0" lang="en-US" sz="2200" spc="-1" strike="noStrike">
              <a:solidFill>
                <a:srgbClr val="000000"/>
              </a:solidFill>
              <a:latin typeface="Arial"/>
            </a:endParaRPr>
          </a:p>
        </p:txBody>
      </p:sp>
      <p:sp>
        <p:nvSpPr>
          <p:cNvPr id="425" name="CustomShape 3"/>
          <p:cNvSpPr/>
          <p:nvPr/>
        </p:nvSpPr>
        <p:spPr>
          <a:xfrm>
            <a:off x="335520" y="1600200"/>
            <a:ext cx="11085480" cy="468972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r>
              <a:rPr b="0" lang="en-GB" sz="1800" spc="-1" strike="noStrike">
                <a:solidFill>
                  <a:srgbClr val="000000"/>
                </a:solidFill>
                <a:latin typeface="DejaVu Sans"/>
                <a:ea typeface="DejaVu Sans"/>
              </a:rPr>
              <a:t>Cut-off” refers to the omission of not relevant life cycle stages, activity types (e.g. investment goods, storage, …), specific processes and products and </a:t>
            </a:r>
            <a:r>
              <a:rPr b="0" i="1" lang="en-GB" sz="1800" spc="-1" strike="noStrike">
                <a:solidFill>
                  <a:srgbClr val="000000"/>
                </a:solidFill>
                <a:latin typeface="DejaVu Sans"/>
                <a:ea typeface="DejaVu Sans"/>
              </a:rPr>
              <a:t>elementary flows</a:t>
            </a:r>
            <a:r>
              <a:rPr b="0" lang="en-GB" sz="1800" spc="-1" strike="noStrike">
                <a:solidFill>
                  <a:srgbClr val="000000"/>
                </a:solidFill>
                <a:latin typeface="DejaVu Sans"/>
                <a:ea typeface="DejaVu Sans"/>
              </a:rPr>
              <a:t> from the system model.</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Cut-offs are quantified in relation to the percentage of environmental impacts that is approximated to be excluded via the cut-off.</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e.g., "95 %" relates to cutting off about 5 % of the total environmental impact (or of a selected impact category)</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BUT, </a:t>
            </a:r>
            <a:r>
              <a:rPr b="0" lang="en-GB" sz="1800" spc="-1" strike="noStrike">
                <a:solidFill>
                  <a:srgbClr val="000000"/>
                </a:solidFill>
                <a:latin typeface="DejaVu Sans"/>
                <a:ea typeface="DejaVu Sans"/>
              </a:rPr>
              <a:t>this would require an approximation of 100% of the impact, because if we already knew what 100% impact is, we wouldn’t be doing the study anyway.</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IMPORTANT: </a:t>
            </a:r>
            <a:r>
              <a:rPr b="0" lang="en-GB" sz="1800" spc="-1" strike="noStrike">
                <a:solidFill>
                  <a:srgbClr val="000000"/>
                </a:solidFill>
                <a:latin typeface="DejaVu Sans"/>
                <a:ea typeface="DejaVu Sans"/>
              </a:rPr>
              <a:t>Cut-off should not be so big, or you can risk having incomplete data (meaning lower environmental impacts) and also overall uncertainity.</a:t>
            </a:r>
            <a:endParaRPr b="0" lang="en-US" sz="1800" spc="-1" strike="noStrike">
              <a:solidFill>
                <a:srgbClr val="000000"/>
              </a:solidFill>
              <a:latin typeface="Arial"/>
            </a:endParaRPr>
          </a:p>
        </p:txBody>
      </p:sp>
      <p:sp>
        <p:nvSpPr>
          <p:cNvPr id="426" name="CustomShape 4"/>
          <p:cNvSpPr/>
          <p:nvPr/>
        </p:nvSpPr>
        <p:spPr>
          <a:xfrm>
            <a:off x="274320" y="6363360"/>
            <a:ext cx="109184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427" name="CustomShape 79"/>
          <p:cNvSpPr/>
          <p:nvPr/>
        </p:nvSpPr>
        <p:spPr>
          <a:xfrm>
            <a:off x="10228680" y="753840"/>
            <a:ext cx="514080" cy="493920"/>
          </a:xfrm>
          <a:prstGeom prst="star5">
            <a:avLst>
              <a:gd name="adj" fmla="val 20243"/>
              <a:gd name="hf" fmla="val 105146"/>
              <a:gd name="vf" fmla="val 110557"/>
            </a:avLst>
          </a:prstGeom>
          <a:solidFill>
            <a:srgbClr val="92d050"/>
          </a:solidFill>
          <a:ln>
            <a:solidFill>
              <a:srgbClr val="0d0d0d"/>
            </a:solid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8" name="CustomShape 1"/>
          <p:cNvSpPr/>
          <p:nvPr/>
        </p:nvSpPr>
        <p:spPr>
          <a:xfrm>
            <a:off x="335520" y="764640"/>
            <a:ext cx="10734120" cy="484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429" name="CustomShape 2"/>
          <p:cNvSpPr/>
          <p:nvPr/>
        </p:nvSpPr>
        <p:spPr>
          <a:xfrm>
            <a:off x="5735520" y="548280"/>
            <a:ext cx="4911480" cy="5021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2020 EU Study </a:t>
            </a:r>
            <a:endParaRPr b="0" lang="en-US" sz="1800" spc="-1" strike="noStrike">
              <a:solidFill>
                <a:srgbClr val="000000"/>
              </a:solidFill>
              <a:latin typeface="Arial"/>
            </a:endParaRPr>
          </a:p>
        </p:txBody>
      </p:sp>
      <p:sp>
        <p:nvSpPr>
          <p:cNvPr id="430" name="CustomShape 3"/>
          <p:cNvSpPr/>
          <p:nvPr/>
        </p:nvSpPr>
        <p:spPr>
          <a:xfrm>
            <a:off x="432720" y="1148040"/>
            <a:ext cx="10339560" cy="4802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Scope of an LCA study</a:t>
            </a:r>
            <a:endParaRPr b="0" lang="en-US" sz="2200" spc="-1" strike="noStrike">
              <a:solidFill>
                <a:srgbClr val="000000"/>
              </a:solidFill>
              <a:latin typeface="Arial"/>
            </a:endParaRPr>
          </a:p>
        </p:txBody>
      </p:sp>
      <p:sp>
        <p:nvSpPr>
          <p:cNvPr id="431" name="CustomShape 4"/>
          <p:cNvSpPr/>
          <p:nvPr/>
        </p:nvSpPr>
        <p:spPr>
          <a:xfrm>
            <a:off x="335520" y="1268280"/>
            <a:ext cx="4911480" cy="502164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functional units of the system(s)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Reference flows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system boundary</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LCIA methodology and types of impacts analysed</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Limitations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Data quality requirements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endParaRPr b="0" lang="en-US" sz="1800" spc="-1" strike="noStrike">
              <a:solidFill>
                <a:srgbClr val="000000"/>
              </a:solidFill>
              <a:latin typeface="Arial"/>
            </a:endParaRPr>
          </a:p>
        </p:txBody>
      </p:sp>
      <p:graphicFrame>
        <p:nvGraphicFramePr>
          <p:cNvPr id="432" name="Table 5"/>
          <p:cNvGraphicFramePr/>
          <p:nvPr/>
        </p:nvGraphicFramePr>
        <p:xfrm>
          <a:off x="5735520" y="1596960"/>
          <a:ext cx="5465160" cy="4196880"/>
        </p:xfrm>
        <a:graphic>
          <a:graphicData uri="http://schemas.openxmlformats.org/drawingml/2006/table">
            <a:tbl>
              <a:tblPr/>
              <a:tblGrid>
                <a:gridCol w="2217600"/>
                <a:gridCol w="3247920"/>
              </a:tblGrid>
              <a:tr h="226080">
                <a:tc>
                  <a:txBody>
                    <a:bodyPr lIns="90000" rIns="90000" anchor="t">
                      <a:noAutofit/>
                    </a:bodyPr>
                    <a:p>
                      <a:pPr>
                        <a:lnSpc>
                          <a:spcPct val="100000"/>
                        </a:lnSpc>
                      </a:pPr>
                      <a:r>
                        <a:rPr b="1" lang="en-US" sz="900" spc="-1" strike="noStrike">
                          <a:solidFill>
                            <a:srgbClr val="000000"/>
                          </a:solidFill>
                          <a:latin typeface="DejaVu Sans"/>
                        </a:rPr>
                        <a:t>Impact Category</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nSpc>
                          <a:spcPct val="100000"/>
                        </a:lnSpc>
                      </a:pPr>
                      <a:r>
                        <a:rPr b="1" lang="en-US" sz="900" spc="-1" strike="noStrike">
                          <a:solidFill>
                            <a:srgbClr val="000000"/>
                          </a:solidFill>
                          <a:latin typeface="DejaVu Sans"/>
                        </a:rPr>
                        <a:t>Indicator and unit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r>
              <a:tr h="360360">
                <a:tc>
                  <a:txBody>
                    <a:bodyPr lIns="90000" rIns="90000" anchor="t">
                      <a:noAutofit/>
                    </a:bodyPr>
                    <a:p>
                      <a:pPr>
                        <a:lnSpc>
                          <a:spcPct val="100000"/>
                        </a:lnSpc>
                      </a:pPr>
                      <a:r>
                        <a:rPr b="0" lang="en-US" sz="900" spc="-1" strike="noStrike">
                          <a:solidFill>
                            <a:srgbClr val="000000"/>
                          </a:solidFill>
                          <a:latin typeface="DejaVu Sans"/>
                        </a:rPr>
                        <a:t>Climate change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Greenhouse gas emissions GWP100 in CO</a:t>
                      </a:r>
                      <a:r>
                        <a:rPr b="0" lang="en-US" sz="900" spc="-1" strike="noStrike" baseline="-8000">
                          <a:solidFill>
                            <a:srgbClr val="000000"/>
                          </a:solidFill>
                          <a:latin typeface="DejaVu Sans"/>
                        </a:rPr>
                        <a:t>2 </a:t>
                      </a:r>
                      <a:r>
                        <a:rPr b="0" lang="en-US" sz="900" spc="-1" strike="noStrike">
                          <a:solidFill>
                            <a:srgbClr val="000000"/>
                          </a:solidFill>
                          <a:latin typeface="DejaVu Sans"/>
                        </a:rPr>
                        <a:t>eq (including carbon feedbacks)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360360">
                <a:tc>
                  <a:txBody>
                    <a:bodyPr lIns="90000" rIns="90000" anchor="t">
                      <a:noAutofit/>
                    </a:bodyPr>
                    <a:p>
                      <a:pPr>
                        <a:lnSpc>
                          <a:spcPct val="100000"/>
                        </a:lnSpc>
                      </a:pPr>
                      <a:r>
                        <a:rPr b="0" lang="en-US" sz="900" spc="-1" strike="noStrike">
                          <a:solidFill>
                            <a:srgbClr val="000000"/>
                          </a:solidFill>
                          <a:latin typeface="DejaVu Sans"/>
                        </a:rPr>
                        <a:t>Energy consumption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Cumulative energy demand in MJ: non-renewable (fossil and nuclear) and renewable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a:lnSpc>
                          <a:spcPct val="100000"/>
                        </a:lnSpc>
                      </a:pPr>
                      <a:r>
                        <a:rPr b="0" lang="en-US" sz="900" spc="-1" strike="noStrike">
                          <a:solidFill>
                            <a:srgbClr val="000000"/>
                          </a:solidFill>
                          <a:latin typeface="DejaVu Sans"/>
                        </a:rPr>
                        <a:t>Acidification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Acidification potential in SO</a:t>
                      </a:r>
                      <a:r>
                        <a:rPr b="0" lang="en-US" sz="900" spc="-1" strike="noStrike" baseline="-8000">
                          <a:solidFill>
                            <a:srgbClr val="000000"/>
                          </a:solidFill>
                          <a:latin typeface="DejaVu Sans"/>
                        </a:rPr>
                        <a:t>2 </a:t>
                      </a:r>
                      <a:r>
                        <a:rPr b="0" lang="en-US" sz="900" spc="-1" strike="noStrike">
                          <a:solidFill>
                            <a:srgbClr val="000000"/>
                          </a:solidFill>
                          <a:latin typeface="DejaVu Sans"/>
                        </a:rPr>
                        <a:t>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a:lnSpc>
                          <a:spcPct val="100000"/>
                        </a:lnSpc>
                      </a:pPr>
                      <a:r>
                        <a:rPr b="0" lang="en-US" sz="900" spc="-1" strike="noStrike">
                          <a:solidFill>
                            <a:srgbClr val="000000"/>
                          </a:solidFill>
                          <a:latin typeface="DejaVu Sans"/>
                        </a:rPr>
                        <a:t>Eutrophication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Eutrophication potential in PO</a:t>
                      </a:r>
                      <a:r>
                        <a:rPr b="0" lang="en-US" sz="900" spc="-1" strike="noStrike" baseline="-8000">
                          <a:solidFill>
                            <a:srgbClr val="000000"/>
                          </a:solidFill>
                          <a:latin typeface="DejaVu Sans"/>
                        </a:rPr>
                        <a:t>4</a:t>
                      </a:r>
                      <a:r>
                        <a:rPr b="0" lang="en-US" sz="900" spc="-1" strike="noStrike" baseline="33000">
                          <a:solidFill>
                            <a:srgbClr val="000000"/>
                          </a:solidFill>
                          <a:latin typeface="DejaVu Sans"/>
                        </a:rPr>
                        <a:t>3-</a:t>
                      </a:r>
                      <a:r>
                        <a:rPr b="0" lang="en-US" sz="900" spc="-1" strike="noStrike">
                          <a:solidFill>
                            <a:srgbClr val="000000"/>
                          </a:solidFill>
                          <a:latin typeface="DejaVu Sans"/>
                        </a:rPr>
                        <a:t> 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360360">
                <a:tc>
                  <a:txBody>
                    <a:bodyPr lIns="90000" rIns="90000" anchor="t">
                      <a:noAutofit/>
                    </a:bodyPr>
                    <a:p>
                      <a:pPr>
                        <a:lnSpc>
                          <a:spcPct val="100000"/>
                        </a:lnSpc>
                      </a:pPr>
                      <a:r>
                        <a:rPr b="0" lang="en-US" sz="900" spc="-1" strike="noStrike">
                          <a:solidFill>
                            <a:srgbClr val="000000"/>
                          </a:solidFill>
                          <a:latin typeface="DejaVu Sans"/>
                        </a:rPr>
                        <a:t>Photochemical ozone formation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Photochemical Ozone Creation Potential POCP in NMVOC 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a:lnSpc>
                          <a:spcPct val="100000"/>
                        </a:lnSpc>
                      </a:pPr>
                      <a:r>
                        <a:rPr b="0" lang="en-US" sz="900" spc="-1" strike="noStrike">
                          <a:solidFill>
                            <a:srgbClr val="000000"/>
                          </a:solidFill>
                          <a:latin typeface="DejaVu Sans"/>
                        </a:rPr>
                        <a:t>Ozone depletion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ODP in R11 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a:lnSpc>
                          <a:spcPct val="100000"/>
                        </a:lnSpc>
                      </a:pPr>
                      <a:r>
                        <a:rPr b="0" lang="en-US" sz="900" spc="-1" strike="noStrike">
                          <a:solidFill>
                            <a:srgbClr val="000000"/>
                          </a:solidFill>
                          <a:latin typeface="DejaVu Sans"/>
                        </a:rPr>
                        <a:t>Ionising radiation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Ionising radiation potentials in U235 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a:lnSpc>
                          <a:spcPct val="100000"/>
                        </a:lnSpc>
                      </a:pPr>
                      <a:r>
                        <a:rPr b="0" lang="en-US" sz="900" spc="-1" strike="noStrike">
                          <a:solidFill>
                            <a:srgbClr val="000000"/>
                          </a:solidFill>
                          <a:latin typeface="DejaVu Sans"/>
                        </a:rPr>
                        <a:t>Particulate matter</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Particulate matter formation in PM2.5 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360360">
                <a:tc>
                  <a:txBody>
                    <a:bodyPr lIns="90000" rIns="90000" anchor="t">
                      <a:noAutofit/>
                    </a:bodyPr>
                    <a:p>
                      <a:pPr>
                        <a:lnSpc>
                          <a:spcPct val="100000"/>
                        </a:lnSpc>
                      </a:pPr>
                      <a:r>
                        <a:rPr b="0" lang="en-US" sz="900" spc="-1" strike="noStrike">
                          <a:solidFill>
                            <a:srgbClr val="000000"/>
                          </a:solidFill>
                          <a:latin typeface="DejaVu Sans"/>
                        </a:rPr>
                        <a:t>Human toxicity, cancer and non-cancer</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Comparative Toxic Unit for Human Health in CTUh</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a:lnSpc>
                          <a:spcPct val="100000"/>
                        </a:lnSpc>
                      </a:pPr>
                      <a:r>
                        <a:rPr b="0" lang="en-US" sz="900" spc="-1" strike="noStrike">
                          <a:solidFill>
                            <a:srgbClr val="000000"/>
                          </a:solidFill>
                          <a:latin typeface="DejaVu Sans"/>
                        </a:rPr>
                        <a:t>Ecotoxicity, freshwater</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Comparative Toxic Unit for ecosystems in CTUe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360360">
                <a:tc>
                  <a:txBody>
                    <a:bodyPr lIns="90000" rIns="90000" anchor="t">
                      <a:noAutofit/>
                    </a:bodyPr>
                    <a:p>
                      <a:pPr>
                        <a:lnSpc>
                          <a:spcPct val="100000"/>
                        </a:lnSpc>
                      </a:pPr>
                      <a:r>
                        <a:rPr b="0" lang="en-US" sz="900" spc="-1" strike="noStrike">
                          <a:solidFill>
                            <a:srgbClr val="000000"/>
                          </a:solidFill>
                          <a:latin typeface="DejaVu Sans"/>
                        </a:rPr>
                        <a:t>Resource depletion – minerals and metals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ADP ultimate reserves in Sb 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360360">
                <a:tc>
                  <a:txBody>
                    <a:bodyPr lIns="90000" rIns="90000" anchor="t">
                      <a:noAutofit/>
                    </a:bodyPr>
                    <a:p>
                      <a:pPr>
                        <a:lnSpc>
                          <a:spcPct val="100000"/>
                        </a:lnSpc>
                      </a:pPr>
                      <a:r>
                        <a:rPr b="0" lang="en-US" sz="900" spc="-1" strike="noStrike">
                          <a:solidFill>
                            <a:srgbClr val="000000"/>
                          </a:solidFill>
                          <a:latin typeface="DejaVu Sans"/>
                        </a:rPr>
                        <a:t>Resource depletion – fossil energy carriers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ADP fossil in MJ</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a:lnSpc>
                          <a:spcPct val="100000"/>
                        </a:lnSpc>
                      </a:pPr>
                      <a:r>
                        <a:rPr b="0" lang="en-US" sz="900" spc="-1" strike="noStrike">
                          <a:solidFill>
                            <a:srgbClr val="000000"/>
                          </a:solidFill>
                          <a:latin typeface="DejaVu Sans"/>
                        </a:rPr>
                        <a:t>Land use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Land occupation in m² * a</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a:lnSpc>
                          <a:spcPct val="100000"/>
                        </a:lnSpc>
                      </a:pPr>
                      <a:r>
                        <a:rPr b="0" lang="en-US" sz="900" spc="-1" strike="noStrike">
                          <a:solidFill>
                            <a:srgbClr val="000000"/>
                          </a:solidFill>
                          <a:latin typeface="DejaVu Sans"/>
                        </a:rPr>
                        <a:t>Water scarcity</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Scarcity-adjusted water use in m³</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bl>
          </a:graphicData>
        </a:graphic>
      </p:graphicFrame>
      <p:sp>
        <p:nvSpPr>
          <p:cNvPr id="433" name="CustomShape 6"/>
          <p:cNvSpPr/>
          <p:nvPr/>
        </p:nvSpPr>
        <p:spPr>
          <a:xfrm>
            <a:off x="274320" y="6255360"/>
            <a:ext cx="111470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Table recreated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434" name="CustomShape 7"/>
          <p:cNvSpPr/>
          <p:nvPr/>
        </p:nvSpPr>
        <p:spPr>
          <a:xfrm>
            <a:off x="274320" y="6003360"/>
            <a:ext cx="109184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35" name="CustomShape 72"/>
          <p:cNvSpPr/>
          <p:nvPr/>
        </p:nvSpPr>
        <p:spPr>
          <a:xfrm>
            <a:off x="335520" y="764640"/>
            <a:ext cx="10734120" cy="484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436" name="CustomShape 73"/>
          <p:cNvSpPr/>
          <p:nvPr/>
        </p:nvSpPr>
        <p:spPr>
          <a:xfrm>
            <a:off x="432720" y="1148040"/>
            <a:ext cx="10339560" cy="4802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Scope of an LCA study</a:t>
            </a:r>
            <a:endParaRPr b="0" lang="en-US" sz="2200" spc="-1" strike="noStrike">
              <a:solidFill>
                <a:srgbClr val="000000"/>
              </a:solidFill>
              <a:latin typeface="Arial"/>
            </a:endParaRPr>
          </a:p>
        </p:txBody>
      </p:sp>
      <p:sp>
        <p:nvSpPr>
          <p:cNvPr id="437" name="CustomShape 74"/>
          <p:cNvSpPr/>
          <p:nvPr/>
        </p:nvSpPr>
        <p:spPr>
          <a:xfrm>
            <a:off x="335520" y="1268280"/>
            <a:ext cx="4911480" cy="502164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functional units of the system(s)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Reference flows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system boundary</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LCIA methodology and types of impacts analysed</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1" i="1" lang="en-GB" sz="1800" spc="-1" strike="noStrike">
                <a:solidFill>
                  <a:srgbClr val="000000"/>
                </a:solidFill>
                <a:latin typeface="DejaVu Sans"/>
                <a:ea typeface="DejaVu Sans"/>
              </a:rPr>
              <a:t>Limitations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1" i="1" lang="en-GB" sz="1800" spc="-1" strike="noStrike">
                <a:solidFill>
                  <a:srgbClr val="000000"/>
                </a:solidFill>
                <a:latin typeface="DejaVu Sans"/>
                <a:ea typeface="DejaVu Sans"/>
              </a:rPr>
              <a:t>Data quality requirements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endParaRPr b="0" lang="en-US" sz="1800" spc="-1" strike="noStrike">
              <a:solidFill>
                <a:srgbClr val="000000"/>
              </a:solidFill>
              <a:latin typeface="Arial"/>
            </a:endParaRPr>
          </a:p>
        </p:txBody>
      </p:sp>
      <p:sp>
        <p:nvSpPr>
          <p:cNvPr id="438" name="CustomShape 75"/>
          <p:cNvSpPr/>
          <p:nvPr/>
        </p:nvSpPr>
        <p:spPr>
          <a:xfrm>
            <a:off x="274320" y="6003360"/>
            <a:ext cx="109184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439" name="CustomShape 76"/>
          <p:cNvSpPr/>
          <p:nvPr/>
        </p:nvSpPr>
        <p:spPr>
          <a:xfrm>
            <a:off x="5735520" y="1268280"/>
            <a:ext cx="4911480" cy="502164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MushR reusable mushroom pods</a:t>
            </a:r>
            <a:endParaRPr b="0" lang="en-US" sz="1800" spc="-1" strike="noStrike">
              <a:solidFill>
                <a:srgbClr val="000000"/>
              </a:solidFill>
              <a:latin typeface="Arial"/>
            </a:endParaRPr>
          </a:p>
          <a:p>
            <a:pPr lvl="1" marL="432000" indent="-2160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Limitations</a:t>
            </a:r>
            <a:endParaRPr b="0" lang="en-US" sz="1800" spc="-1" strike="noStrike">
              <a:solidFill>
                <a:srgbClr val="000000"/>
              </a:solidFill>
              <a:latin typeface="Arial"/>
            </a:endParaRPr>
          </a:p>
          <a:p>
            <a:pPr lvl="2" marL="648000" indent="-2160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No data calculations on the performance of the substrate container</a:t>
            </a:r>
            <a:endParaRPr b="0" lang="en-US" sz="1800" spc="-1" strike="noStrike">
              <a:solidFill>
                <a:srgbClr val="000000"/>
              </a:solidFill>
              <a:latin typeface="Arial"/>
            </a:endParaRPr>
          </a:p>
          <a:p>
            <a:pPr lvl="3" marL="864000" indent="-216000">
              <a:lnSpc>
                <a:spcPct val="100000"/>
              </a:lnSpc>
              <a:spcBef>
                <a:spcPts val="360"/>
              </a:spcBef>
              <a:buClr>
                <a:srgbClr val="000000"/>
              </a:buClr>
              <a:buSzPct val="45000"/>
              <a:buFont typeface="Wingdings" charset="2"/>
              <a:buChar char=""/>
            </a:pPr>
            <a:r>
              <a:rPr b="0" lang="en-GB" sz="1800" spc="-1" strike="noStrike">
                <a:solidFill>
                  <a:srgbClr val="000000"/>
                </a:solidFill>
                <a:latin typeface="DejaVu Sans"/>
                <a:ea typeface="DejaVu Sans"/>
              </a:rPr>
              <a:t>Amount of mushrooms harvested?</a:t>
            </a:r>
            <a:endParaRPr b="0" lang="en-US" sz="1800" spc="-1" strike="noStrike">
              <a:solidFill>
                <a:srgbClr val="000000"/>
              </a:solidFill>
              <a:latin typeface="Arial"/>
            </a:endParaRPr>
          </a:p>
          <a:p>
            <a:pPr lvl="3" marL="864000" indent="-216000">
              <a:lnSpc>
                <a:spcPct val="100000"/>
              </a:lnSpc>
              <a:spcBef>
                <a:spcPts val="360"/>
              </a:spcBef>
              <a:buClr>
                <a:srgbClr val="000000"/>
              </a:buClr>
              <a:buSzPct val="45000"/>
              <a:buFont typeface="Wingdings" charset="2"/>
              <a:buChar char=""/>
            </a:pPr>
            <a:r>
              <a:rPr b="0" lang="en-GB" sz="1800" spc="-1" strike="noStrike">
                <a:solidFill>
                  <a:srgbClr val="000000"/>
                </a:solidFill>
                <a:latin typeface="DejaVu Sans"/>
                <a:ea typeface="DejaVu Sans"/>
              </a:rPr>
              <a:t>Contaimination rate?</a:t>
            </a:r>
            <a:endParaRPr b="0" lang="en-US" sz="1800" spc="-1" strike="noStrike">
              <a:solidFill>
                <a:srgbClr val="000000"/>
              </a:solidFill>
              <a:latin typeface="Arial"/>
            </a:endParaRPr>
          </a:p>
          <a:p>
            <a:pPr lvl="2" marL="648000" indent="-2160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Generic manufacturing and recycling data</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0" name="CustomShape 1"/>
          <p:cNvSpPr/>
          <p:nvPr/>
        </p:nvSpPr>
        <p:spPr>
          <a:xfrm>
            <a:off x="335520" y="4406760"/>
            <a:ext cx="10734120" cy="13431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Arial Unicode MS"/>
                <a:ea typeface="DejaVu Sans"/>
              </a:rPr>
              <a:t>Lifecycle Inventory Analysis (LCI)</a:t>
            </a:r>
            <a:endParaRPr b="0" lang="en-US" sz="3000" spc="-1" strike="noStrike">
              <a:solidFill>
                <a:srgbClr val="000000"/>
              </a:solidFill>
              <a:latin typeface="Arial"/>
            </a:endParaRPr>
          </a:p>
        </p:txBody>
      </p:sp>
      <p:sp>
        <p:nvSpPr>
          <p:cNvPr id="441" name="CustomShape 2"/>
          <p:cNvSpPr/>
          <p:nvPr/>
        </p:nvSpPr>
        <p:spPr>
          <a:xfrm>
            <a:off x="335520" y="2906640"/>
            <a:ext cx="10734120" cy="1481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2" name="CustomShape 1"/>
          <p:cNvSpPr/>
          <p:nvPr/>
        </p:nvSpPr>
        <p:spPr>
          <a:xfrm>
            <a:off x="335520" y="764640"/>
            <a:ext cx="10734120" cy="484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Inventory Analysis (LCI)</a:t>
            </a:r>
            <a:endParaRPr b="0" lang="en-US" sz="2400" spc="-1" strike="noStrike">
              <a:solidFill>
                <a:srgbClr val="000000"/>
              </a:solidFill>
              <a:latin typeface="Arial"/>
            </a:endParaRPr>
          </a:p>
        </p:txBody>
      </p:sp>
      <p:sp>
        <p:nvSpPr>
          <p:cNvPr id="443" name="CustomShape 2"/>
          <p:cNvSpPr/>
          <p:nvPr/>
        </p:nvSpPr>
        <p:spPr>
          <a:xfrm>
            <a:off x="432720" y="1148040"/>
            <a:ext cx="10339560" cy="4802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Definitions</a:t>
            </a:r>
            <a:endParaRPr b="0" lang="en-US" sz="2200" spc="-1" strike="noStrike">
              <a:solidFill>
                <a:srgbClr val="000000"/>
              </a:solidFill>
              <a:latin typeface="Arial"/>
            </a:endParaRPr>
          </a:p>
        </p:txBody>
      </p:sp>
      <p:sp>
        <p:nvSpPr>
          <p:cNvPr id="444" name="CustomShape 4"/>
          <p:cNvSpPr/>
          <p:nvPr/>
        </p:nvSpPr>
        <p:spPr>
          <a:xfrm>
            <a:off x="274320" y="6003360"/>
            <a:ext cx="109184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445" name="CustomShape 117"/>
          <p:cNvSpPr/>
          <p:nvPr/>
        </p:nvSpPr>
        <p:spPr>
          <a:xfrm>
            <a:off x="685800" y="2057400"/>
            <a:ext cx="10057680" cy="91368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LCI is the phase of lifecycle assessment involving the compilation and quantification of </a:t>
            </a:r>
            <a:r>
              <a:rPr b="0" i="1" lang="en-US" sz="1800" spc="-1" strike="noStrike">
                <a:solidFill>
                  <a:srgbClr val="000000"/>
                </a:solidFill>
                <a:latin typeface="DejaVu Sans"/>
                <a:ea typeface="DejaVu Sans"/>
              </a:rPr>
              <a:t>inputs</a:t>
            </a:r>
            <a:r>
              <a:rPr b="0" lang="en-US" sz="1800" spc="-1" strike="noStrike">
                <a:solidFill>
                  <a:srgbClr val="000000"/>
                </a:solidFill>
                <a:latin typeface="DejaVu Sans"/>
                <a:ea typeface="DejaVu Sans"/>
              </a:rPr>
              <a:t> and </a:t>
            </a:r>
            <a:r>
              <a:rPr b="0" i="1" lang="en-US" sz="1800" spc="-1" strike="noStrike">
                <a:solidFill>
                  <a:srgbClr val="000000"/>
                </a:solidFill>
                <a:latin typeface="DejaVu Sans"/>
                <a:ea typeface="DejaVu Sans"/>
              </a:rPr>
              <a:t>outputs</a:t>
            </a:r>
            <a:r>
              <a:rPr b="0" lang="en-US" sz="1800" spc="-1" strike="noStrike">
                <a:solidFill>
                  <a:srgbClr val="000000"/>
                </a:solidFill>
                <a:latin typeface="DejaVu Sans"/>
                <a:ea typeface="DejaVu Sans"/>
              </a:rPr>
              <a:t> for a product throughout it’s lifecycle.</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6" name="CustomShape 118"/>
          <p:cNvSpPr/>
          <p:nvPr/>
        </p:nvSpPr>
        <p:spPr>
          <a:xfrm>
            <a:off x="335520" y="764640"/>
            <a:ext cx="10734120" cy="484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Inventory Analysis (LCI)</a:t>
            </a:r>
            <a:endParaRPr b="0" lang="en-US" sz="2400" spc="-1" strike="noStrike">
              <a:solidFill>
                <a:srgbClr val="000000"/>
              </a:solidFill>
              <a:latin typeface="Arial"/>
            </a:endParaRPr>
          </a:p>
        </p:txBody>
      </p:sp>
      <p:sp>
        <p:nvSpPr>
          <p:cNvPr id="447" name="CustomShape 125"/>
          <p:cNvSpPr/>
          <p:nvPr/>
        </p:nvSpPr>
        <p:spPr>
          <a:xfrm>
            <a:off x="432720" y="1148040"/>
            <a:ext cx="10339560" cy="4802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Definitions</a:t>
            </a:r>
            <a:endParaRPr b="0" lang="en-US" sz="2200" spc="-1" strike="noStrike">
              <a:solidFill>
                <a:srgbClr val="000000"/>
              </a:solidFill>
              <a:latin typeface="Arial"/>
            </a:endParaRPr>
          </a:p>
        </p:txBody>
      </p:sp>
      <p:sp>
        <p:nvSpPr>
          <p:cNvPr id="448" name="CustomShape 126"/>
          <p:cNvSpPr/>
          <p:nvPr/>
        </p:nvSpPr>
        <p:spPr>
          <a:xfrm>
            <a:off x="274320" y="6003360"/>
            <a:ext cx="109184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449" name="CustomShape 127"/>
          <p:cNvSpPr/>
          <p:nvPr/>
        </p:nvSpPr>
        <p:spPr>
          <a:xfrm>
            <a:off x="685800" y="3200400"/>
            <a:ext cx="10057680" cy="91440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a:lnSpc>
                <a:spcPct val="100000"/>
              </a:lnSpc>
            </a:pPr>
            <a:r>
              <a:rPr b="0" i="1" lang="en-US" sz="1800" spc="-1" strike="noStrike">
                <a:solidFill>
                  <a:srgbClr val="000000"/>
                </a:solidFill>
                <a:latin typeface="DejaVu Sans"/>
                <a:ea typeface="DejaVu Sans"/>
              </a:rPr>
              <a:t>Inputs</a:t>
            </a:r>
            <a:r>
              <a:rPr b="0" lang="en-US" sz="1800" spc="-1" strike="noStrike">
                <a:solidFill>
                  <a:srgbClr val="000000"/>
                </a:solidFill>
                <a:latin typeface="DejaVu Sans"/>
                <a:ea typeface="DejaVu Sans"/>
              </a:rPr>
              <a:t> and </a:t>
            </a:r>
            <a:r>
              <a:rPr b="0" i="1" lang="en-US" sz="1800" spc="-1" strike="noStrike">
                <a:solidFill>
                  <a:srgbClr val="000000"/>
                </a:solidFill>
                <a:latin typeface="DejaVu Sans"/>
                <a:ea typeface="DejaVu Sans"/>
              </a:rPr>
              <a:t>outputs</a:t>
            </a:r>
            <a:r>
              <a:rPr b="0" lang="en-US" sz="1800" spc="-1" strike="noStrike">
                <a:solidFill>
                  <a:srgbClr val="000000"/>
                </a:solidFill>
                <a:latin typeface="DejaVu Sans"/>
                <a:ea typeface="DejaVu Sans"/>
              </a:rPr>
              <a:t> are product, material or energy flows that enter or leave a unit process.</a:t>
            </a:r>
            <a:endParaRPr b="0" lang="en-US" sz="1800" spc="-1" strike="noStrike">
              <a:solidFill>
                <a:srgbClr val="000000"/>
              </a:solidFill>
              <a:latin typeface="Arial"/>
            </a:endParaRPr>
          </a:p>
        </p:txBody>
      </p:sp>
      <p:sp>
        <p:nvSpPr>
          <p:cNvPr id="450" name="CustomShape 128"/>
          <p:cNvSpPr/>
          <p:nvPr/>
        </p:nvSpPr>
        <p:spPr>
          <a:xfrm>
            <a:off x="685800" y="2057400"/>
            <a:ext cx="10057680" cy="91368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LCI is the phase of lifecycle assessment involving the compilation and quantification of </a:t>
            </a:r>
            <a:r>
              <a:rPr b="0" i="1" lang="en-US" sz="1800" spc="-1" strike="noStrike">
                <a:solidFill>
                  <a:srgbClr val="000000"/>
                </a:solidFill>
                <a:latin typeface="DejaVu Sans"/>
                <a:ea typeface="DejaVu Sans"/>
              </a:rPr>
              <a:t>inputs</a:t>
            </a:r>
            <a:r>
              <a:rPr b="0" lang="en-US" sz="1800" spc="-1" strike="noStrike">
                <a:solidFill>
                  <a:srgbClr val="000000"/>
                </a:solidFill>
                <a:latin typeface="DejaVu Sans"/>
                <a:ea typeface="DejaVu Sans"/>
              </a:rPr>
              <a:t> and </a:t>
            </a:r>
            <a:r>
              <a:rPr b="0" i="1" lang="en-US" sz="1800" spc="-1" strike="noStrike">
                <a:solidFill>
                  <a:srgbClr val="000000"/>
                </a:solidFill>
                <a:latin typeface="DejaVu Sans"/>
                <a:ea typeface="DejaVu Sans"/>
              </a:rPr>
              <a:t>outputs</a:t>
            </a:r>
            <a:r>
              <a:rPr b="0" lang="en-US" sz="1800" spc="-1" strike="noStrike">
                <a:solidFill>
                  <a:srgbClr val="000000"/>
                </a:solidFill>
                <a:latin typeface="DejaVu Sans"/>
                <a:ea typeface="DejaVu Sans"/>
              </a:rPr>
              <a:t> for a product throughout it’s lifecycle.</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51" name="CustomShape 119"/>
          <p:cNvSpPr/>
          <p:nvPr/>
        </p:nvSpPr>
        <p:spPr>
          <a:xfrm>
            <a:off x="335520" y="764640"/>
            <a:ext cx="10734120" cy="484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Inventory Analysis (LCI)</a:t>
            </a:r>
            <a:endParaRPr b="0" lang="en-US" sz="2400" spc="-1" strike="noStrike">
              <a:solidFill>
                <a:srgbClr val="000000"/>
              </a:solidFill>
              <a:latin typeface="Arial"/>
            </a:endParaRPr>
          </a:p>
        </p:txBody>
      </p:sp>
      <p:sp>
        <p:nvSpPr>
          <p:cNvPr id="452" name="CustomShape 120"/>
          <p:cNvSpPr/>
          <p:nvPr/>
        </p:nvSpPr>
        <p:spPr>
          <a:xfrm>
            <a:off x="432720" y="1148040"/>
            <a:ext cx="10339560" cy="4802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Definitions</a:t>
            </a:r>
            <a:endParaRPr b="0" lang="en-US" sz="2200" spc="-1" strike="noStrike">
              <a:solidFill>
                <a:srgbClr val="000000"/>
              </a:solidFill>
              <a:latin typeface="Arial"/>
            </a:endParaRPr>
          </a:p>
        </p:txBody>
      </p:sp>
      <p:sp>
        <p:nvSpPr>
          <p:cNvPr id="453" name="CustomShape 121"/>
          <p:cNvSpPr/>
          <p:nvPr/>
        </p:nvSpPr>
        <p:spPr>
          <a:xfrm>
            <a:off x="274320" y="6003360"/>
            <a:ext cx="109184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454" name="CustomShape 122"/>
          <p:cNvSpPr/>
          <p:nvPr/>
        </p:nvSpPr>
        <p:spPr>
          <a:xfrm>
            <a:off x="685800" y="3200400"/>
            <a:ext cx="10057680" cy="91440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a:lnSpc>
                <a:spcPct val="100000"/>
              </a:lnSpc>
            </a:pPr>
            <a:r>
              <a:rPr b="0" i="1" lang="en-US" sz="1800" spc="-1" strike="noStrike">
                <a:solidFill>
                  <a:srgbClr val="000000"/>
                </a:solidFill>
                <a:latin typeface="DejaVu Sans"/>
                <a:ea typeface="DejaVu Sans"/>
              </a:rPr>
              <a:t>Inputs</a:t>
            </a:r>
            <a:r>
              <a:rPr b="0" lang="en-US" sz="1800" spc="-1" strike="noStrike">
                <a:solidFill>
                  <a:srgbClr val="000000"/>
                </a:solidFill>
                <a:latin typeface="DejaVu Sans"/>
                <a:ea typeface="DejaVu Sans"/>
              </a:rPr>
              <a:t> and </a:t>
            </a:r>
            <a:r>
              <a:rPr b="0" i="1" lang="en-US" sz="1800" spc="-1" strike="noStrike">
                <a:solidFill>
                  <a:srgbClr val="000000"/>
                </a:solidFill>
                <a:latin typeface="DejaVu Sans"/>
                <a:ea typeface="DejaVu Sans"/>
              </a:rPr>
              <a:t>outputs</a:t>
            </a:r>
            <a:r>
              <a:rPr b="0" lang="en-US" sz="1800" spc="-1" strike="noStrike">
                <a:solidFill>
                  <a:srgbClr val="000000"/>
                </a:solidFill>
                <a:latin typeface="DejaVu Sans"/>
                <a:ea typeface="DejaVu Sans"/>
              </a:rPr>
              <a:t> are product, material or energy flows that enter or leave a unit process.</a:t>
            </a:r>
            <a:endParaRPr b="0" lang="en-US" sz="1800" spc="-1" strike="noStrike">
              <a:solidFill>
                <a:srgbClr val="000000"/>
              </a:solidFill>
              <a:latin typeface="Arial"/>
            </a:endParaRPr>
          </a:p>
        </p:txBody>
      </p:sp>
      <p:sp>
        <p:nvSpPr>
          <p:cNvPr id="455" name="CustomShape 123"/>
          <p:cNvSpPr/>
          <p:nvPr/>
        </p:nvSpPr>
        <p:spPr>
          <a:xfrm>
            <a:off x="685800" y="2057400"/>
            <a:ext cx="10057680" cy="91368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LCI is the phase of lifecycle assessment involving the compilation and quantification of </a:t>
            </a:r>
            <a:r>
              <a:rPr b="0" i="1" lang="en-US" sz="1800" spc="-1" strike="noStrike">
                <a:solidFill>
                  <a:srgbClr val="000000"/>
                </a:solidFill>
                <a:latin typeface="DejaVu Sans"/>
                <a:ea typeface="DejaVu Sans"/>
              </a:rPr>
              <a:t>inputs</a:t>
            </a:r>
            <a:r>
              <a:rPr b="0" lang="en-US" sz="1800" spc="-1" strike="noStrike">
                <a:solidFill>
                  <a:srgbClr val="000000"/>
                </a:solidFill>
                <a:latin typeface="DejaVu Sans"/>
                <a:ea typeface="DejaVu Sans"/>
              </a:rPr>
              <a:t> and </a:t>
            </a:r>
            <a:r>
              <a:rPr b="0" i="1" lang="en-US" sz="1800" spc="-1" strike="noStrike">
                <a:solidFill>
                  <a:srgbClr val="000000"/>
                </a:solidFill>
                <a:latin typeface="DejaVu Sans"/>
                <a:ea typeface="DejaVu Sans"/>
              </a:rPr>
              <a:t>outputs</a:t>
            </a:r>
            <a:r>
              <a:rPr b="0" lang="en-US" sz="1800" spc="-1" strike="noStrike">
                <a:solidFill>
                  <a:srgbClr val="000000"/>
                </a:solidFill>
                <a:latin typeface="DejaVu Sans"/>
                <a:ea typeface="DejaVu Sans"/>
              </a:rPr>
              <a:t> for a product throughout it’s lifecycle.</a:t>
            </a:r>
            <a:endParaRPr b="0" lang="en-US" sz="1800" spc="-1" strike="noStrike">
              <a:solidFill>
                <a:srgbClr val="000000"/>
              </a:solidFill>
              <a:latin typeface="Arial"/>
            </a:endParaRPr>
          </a:p>
        </p:txBody>
      </p:sp>
      <p:sp>
        <p:nvSpPr>
          <p:cNvPr id="456" name="CustomShape 124"/>
          <p:cNvSpPr/>
          <p:nvPr/>
        </p:nvSpPr>
        <p:spPr>
          <a:xfrm>
            <a:off x="685800" y="4460400"/>
            <a:ext cx="10057680" cy="91440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A </a:t>
            </a:r>
            <a:r>
              <a:rPr b="0" i="1" lang="en-US" sz="1800" spc="-1" strike="noStrike">
                <a:solidFill>
                  <a:srgbClr val="000000"/>
                </a:solidFill>
                <a:latin typeface="DejaVu Sans"/>
                <a:ea typeface="DejaVu Sans"/>
              </a:rPr>
              <a:t>Unit Process</a:t>
            </a:r>
            <a:r>
              <a:rPr b="0" lang="en-US" sz="1800" spc="-1" strike="noStrike">
                <a:solidFill>
                  <a:srgbClr val="000000"/>
                </a:solidFill>
                <a:latin typeface="DejaVu Sans"/>
                <a:ea typeface="DejaVu Sans"/>
              </a:rPr>
              <a:t> is the smallest element considered in the life-cycle inventory analyis for which input and output data are quantified.</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57" name="CustomShape 1"/>
          <p:cNvSpPr/>
          <p:nvPr/>
        </p:nvSpPr>
        <p:spPr>
          <a:xfrm>
            <a:off x="335520" y="764640"/>
            <a:ext cx="10734120" cy="484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Inventory Analysis (LCI)</a:t>
            </a:r>
            <a:endParaRPr b="0" lang="en-US" sz="2400" spc="-1" strike="noStrike">
              <a:solidFill>
                <a:srgbClr val="000000"/>
              </a:solidFill>
              <a:latin typeface="Arial"/>
            </a:endParaRPr>
          </a:p>
        </p:txBody>
      </p:sp>
      <p:pic>
        <p:nvPicPr>
          <p:cNvPr id="458" name="" descr=""/>
          <p:cNvPicPr/>
          <p:nvPr/>
        </p:nvPicPr>
        <p:blipFill>
          <a:blip r:embed="rId1"/>
          <a:stretch/>
        </p:blipFill>
        <p:spPr>
          <a:xfrm>
            <a:off x="1855440" y="1371600"/>
            <a:ext cx="7769160" cy="4342680"/>
          </a:xfrm>
          <a:prstGeom prst="rect">
            <a:avLst/>
          </a:prstGeom>
          <a:ln w="0">
            <a:noFill/>
          </a:ln>
        </p:spPr>
      </p:pic>
      <p:sp>
        <p:nvSpPr>
          <p:cNvPr id="459" name="CustomShape 114"/>
          <p:cNvSpPr/>
          <p:nvPr/>
        </p:nvSpPr>
        <p:spPr>
          <a:xfrm>
            <a:off x="274320" y="6327360"/>
            <a:ext cx="109184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Images recreated from 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0" name="CustomShape 112"/>
          <p:cNvSpPr/>
          <p:nvPr/>
        </p:nvSpPr>
        <p:spPr>
          <a:xfrm>
            <a:off x="335520" y="764640"/>
            <a:ext cx="10734120" cy="484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Inventory Analysis (LCI)</a:t>
            </a:r>
            <a:endParaRPr b="0" lang="en-US" sz="2400" spc="-1" strike="noStrike">
              <a:solidFill>
                <a:srgbClr val="000000"/>
              </a:solidFill>
              <a:latin typeface="Arial"/>
            </a:endParaRPr>
          </a:p>
        </p:txBody>
      </p:sp>
      <p:pic>
        <p:nvPicPr>
          <p:cNvPr id="461" name="" descr=""/>
          <p:cNvPicPr/>
          <p:nvPr/>
        </p:nvPicPr>
        <p:blipFill>
          <a:blip r:embed="rId1"/>
          <a:stretch/>
        </p:blipFill>
        <p:spPr>
          <a:xfrm>
            <a:off x="1634400" y="1371600"/>
            <a:ext cx="7966080" cy="4749120"/>
          </a:xfrm>
          <a:prstGeom prst="rect">
            <a:avLst/>
          </a:prstGeom>
          <a:ln w="0">
            <a:noFill/>
          </a:ln>
        </p:spPr>
      </p:pic>
      <p:sp>
        <p:nvSpPr>
          <p:cNvPr id="462" name="CustomShape 113"/>
          <p:cNvSpPr/>
          <p:nvPr/>
        </p:nvSpPr>
        <p:spPr>
          <a:xfrm>
            <a:off x="274320" y="6327360"/>
            <a:ext cx="109184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Images recreated from 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3" name="CustomShape 1"/>
          <p:cNvSpPr/>
          <p:nvPr/>
        </p:nvSpPr>
        <p:spPr>
          <a:xfrm>
            <a:off x="335520" y="764640"/>
            <a:ext cx="10734120" cy="484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Inventory Analysis (LCI)</a:t>
            </a:r>
            <a:endParaRPr b="0" lang="en-US" sz="2400" spc="-1" strike="noStrike">
              <a:solidFill>
                <a:srgbClr val="000000"/>
              </a:solidFill>
              <a:latin typeface="Arial"/>
            </a:endParaRPr>
          </a:p>
        </p:txBody>
      </p:sp>
      <p:sp>
        <p:nvSpPr>
          <p:cNvPr id="464" name="CustomShape 2"/>
          <p:cNvSpPr/>
          <p:nvPr/>
        </p:nvSpPr>
        <p:spPr>
          <a:xfrm>
            <a:off x="432720" y="1148040"/>
            <a:ext cx="10339560" cy="4802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Preparing for data collection</a:t>
            </a:r>
            <a:endParaRPr b="0" lang="en-US" sz="2200" spc="-1" strike="noStrike">
              <a:solidFill>
                <a:srgbClr val="000000"/>
              </a:solidFill>
              <a:latin typeface="Arial"/>
            </a:endParaRPr>
          </a:p>
        </p:txBody>
      </p:sp>
      <p:graphicFrame>
        <p:nvGraphicFramePr>
          <p:cNvPr id="465" name="Table 3"/>
          <p:cNvGraphicFramePr/>
          <p:nvPr/>
        </p:nvGraphicFramePr>
        <p:xfrm>
          <a:off x="381960" y="2037960"/>
          <a:ext cx="5075280" cy="3921480"/>
        </p:xfrm>
        <a:graphic>
          <a:graphicData uri="http://schemas.openxmlformats.org/drawingml/2006/table">
            <a:tbl>
              <a:tblPr/>
              <a:tblGrid>
                <a:gridCol w="1163520"/>
                <a:gridCol w="712440"/>
                <a:gridCol w="806040"/>
                <a:gridCol w="1359000"/>
                <a:gridCol w="1034640"/>
              </a:tblGrid>
              <a:tr h="226080">
                <a:tc>
                  <a:txBody>
                    <a:bodyPr lIns="90000" rIns="90000" anchor="t">
                      <a:noAutofit/>
                    </a:bodyPr>
                    <a:p>
                      <a:pPr>
                        <a:lnSpc>
                          <a:spcPct val="100000"/>
                        </a:lnSpc>
                      </a:pPr>
                      <a:r>
                        <a:rPr b="0" lang="en-US" sz="900" spc="-1" strike="noStrike">
                          <a:solidFill>
                            <a:srgbClr val="000000"/>
                          </a:solidFill>
                          <a:latin typeface="DejaVu Sans"/>
                        </a:rPr>
                        <a:t>Completed by:</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gridSpan="4">
                  <a:txBody>
                    <a:bodyPr lIns="90000" rIns="90000" anchor="t">
                      <a:noAutofit/>
                    </a:bodyPr>
                    <a:p>
                      <a:pPr>
                        <a:lnSpc>
                          <a:spcPct val="100000"/>
                        </a:lnSpc>
                      </a:pPr>
                      <a:r>
                        <a:rPr b="0" lang="en-US" sz="900" spc="-1" strike="noStrike">
                          <a:solidFill>
                            <a:srgbClr val="000000"/>
                          </a:solidFill>
                          <a:latin typeface="DejaVu Sans"/>
                        </a:rPr>
                        <a:t>Date of completion: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hMerge="1">
                  <a:txBody>
                    <a:bodyPr lIns="90000" rIns="90000" tIns="45000" bIns="45000" anchor="t">
                      <a:noAutofit/>
                    </a:bodyPr>
                    <a:p>
                      <a:endParaRPr b="0" lang="en-US" sz="1800" spc="-1" strike="noStrike">
                        <a:solidFill>
                          <a:srgbClr val="000000"/>
                        </a:solidFill>
                        <a:latin typeface="Arial"/>
                      </a:endParaRPr>
                    </a:p>
                  </a:txBody>
                  <a:tcPr anchor="t" marL="90000" marR="90000">
                    <a:lnL>
                      <a:noFill/>
                    </a:lnL>
                    <a:lnR>
                      <a:noFill/>
                    </a:lnR>
                    <a:lnT>
                      <a:noFill/>
                    </a:lnT>
                    <a:lnB>
                      <a:noFill/>
                    </a:lnB>
                    <a:solidFill>
                      <a:srgbClr val="729fcf"/>
                    </a:solidFill>
                  </a:tcPr>
                </a:tc>
                <a:tc hMerge="1">
                  <a:txBody>
                    <a:bodyPr lIns="90000" rIns="90000" tIns="45000" bIns="45000" anchor="t">
                      <a:noAutofit/>
                    </a:bodyPr>
                    <a:p>
                      <a:endParaRPr b="0" lang="en-US" sz="1800" spc="-1" strike="noStrike">
                        <a:solidFill>
                          <a:srgbClr val="000000"/>
                        </a:solidFill>
                        <a:latin typeface="Arial"/>
                      </a:endParaRPr>
                    </a:p>
                  </a:txBody>
                  <a:tcPr anchor="t" marL="90000" marR="90000">
                    <a:lnL>
                      <a:noFill/>
                    </a:lnL>
                    <a:lnR>
                      <a:noFill/>
                    </a:lnR>
                    <a:lnT>
                      <a:noFill/>
                    </a:lnT>
                    <a:lnB>
                      <a:noFill/>
                    </a:lnB>
                    <a:solidFill>
                      <a:srgbClr val="729fcf"/>
                    </a:solidFill>
                  </a:tcPr>
                </a:tc>
                <a:tc hMerge="1">
                  <a:txBody>
                    <a:bodyPr lIns="90000" rIns="90000" tIns="45000" bIns="45000" anchor="t">
                      <a:noAutofit/>
                    </a:bodyPr>
                    <a:p>
                      <a:endParaRPr b="0" lang="en-US" sz="1800" spc="-1" strike="noStrike">
                        <a:solidFill>
                          <a:srgbClr val="000000"/>
                        </a:solidFill>
                        <a:latin typeface="Arial"/>
                      </a:endParaRPr>
                    </a:p>
                  </a:txBody>
                  <a:tcPr anchor="t" marL="90000" marR="90000">
                    <a:lnL>
                      <a:noFill/>
                    </a:lnL>
                    <a:lnR>
                      <a:noFill/>
                    </a:lnR>
                    <a:lnT>
                      <a:noFill/>
                    </a:lnT>
                    <a:lnB>
                      <a:noFill/>
                    </a:lnB>
                    <a:solidFill>
                      <a:srgbClr val="729fcf"/>
                    </a:solidFill>
                  </a:tcPr>
                </a:tc>
              </a:tr>
              <a:tr h="360360">
                <a:tc>
                  <a:txBody>
                    <a:bodyPr lIns="90000" rIns="90000" anchor="t">
                      <a:noAutofit/>
                    </a:bodyPr>
                    <a:p>
                      <a:pPr>
                        <a:lnSpc>
                          <a:spcPct val="100000"/>
                        </a:lnSpc>
                      </a:pPr>
                      <a:r>
                        <a:rPr b="0" lang="en-US" sz="900" spc="-1" strike="noStrike">
                          <a:solidFill>
                            <a:srgbClr val="000000"/>
                          </a:solidFill>
                          <a:latin typeface="DejaVu Sans"/>
                        </a:rPr>
                        <a:t>Unit process identification: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gridSpan="4">
                  <a:txBody>
                    <a:bodyPr lIns="90000" rIns="90000" anchor="t">
                      <a:noAutofit/>
                    </a:bodyPr>
                    <a:p>
                      <a:pPr>
                        <a:lnSpc>
                          <a:spcPct val="100000"/>
                        </a:lnSpc>
                      </a:pPr>
                      <a:r>
                        <a:rPr b="0" lang="en-US" sz="900" spc="-1" strike="noStrike">
                          <a:solidFill>
                            <a:srgbClr val="000000"/>
                          </a:solidFill>
                          <a:latin typeface="DejaVu Sans"/>
                        </a:rPr>
                        <a:t>Reporting location: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hMerge="1">
                  <a:txBody>
                    <a:bodyPr lIns="90000" rIns="90000" tIns="45000" bIns="45000" anchor="t">
                      <a:noAutofit/>
                    </a:bodyPr>
                    <a:p>
                      <a:endParaRPr b="0" lang="en-US" sz="1800" spc="-1" strike="noStrike">
                        <a:solidFill>
                          <a:srgbClr val="000000"/>
                        </a:solidFill>
                        <a:latin typeface="Arial"/>
                      </a:endParaRPr>
                    </a:p>
                  </a:txBody>
                  <a:tcPr anchor="t" marL="90000" marR="90000">
                    <a:lnL>
                      <a:noFill/>
                    </a:lnL>
                    <a:lnR>
                      <a:noFill/>
                    </a:lnR>
                    <a:lnT>
                      <a:noFill/>
                    </a:lnT>
                    <a:lnB>
                      <a:noFill/>
                    </a:lnB>
                    <a:solidFill>
                      <a:srgbClr val="729fcf"/>
                    </a:solidFill>
                  </a:tcPr>
                </a:tc>
                <a:tc hMerge="1">
                  <a:txBody>
                    <a:bodyPr lIns="90000" rIns="90000" tIns="45000" bIns="45000" anchor="t">
                      <a:noAutofit/>
                    </a:bodyPr>
                    <a:p>
                      <a:endParaRPr b="0" lang="en-US" sz="1800" spc="-1" strike="noStrike">
                        <a:solidFill>
                          <a:srgbClr val="000000"/>
                        </a:solidFill>
                        <a:latin typeface="Arial"/>
                      </a:endParaRPr>
                    </a:p>
                  </a:txBody>
                  <a:tcPr anchor="t" marL="90000" marR="90000">
                    <a:lnL>
                      <a:noFill/>
                    </a:lnL>
                    <a:lnR>
                      <a:noFill/>
                    </a:lnR>
                    <a:lnT>
                      <a:noFill/>
                    </a:lnT>
                    <a:lnB>
                      <a:noFill/>
                    </a:lnB>
                    <a:solidFill>
                      <a:srgbClr val="729fcf"/>
                    </a:solidFill>
                  </a:tcPr>
                </a:tc>
                <a:tc hMerge="1">
                  <a:txBody>
                    <a:bodyPr lIns="90000" rIns="90000" tIns="45000" bIns="45000" anchor="t">
                      <a:noAutofit/>
                    </a:bodyPr>
                    <a:p>
                      <a:endParaRPr b="0" lang="en-US" sz="1800" spc="-1" strike="noStrike">
                        <a:solidFill>
                          <a:srgbClr val="000000"/>
                        </a:solidFill>
                        <a:latin typeface="Arial"/>
                      </a:endParaRPr>
                    </a:p>
                  </a:txBody>
                  <a:tcPr anchor="t" marL="90000" marR="90000">
                    <a:lnL>
                      <a:noFill/>
                    </a:lnL>
                    <a:lnR>
                      <a:noFill/>
                    </a:lnR>
                    <a:lnT>
                      <a:noFill/>
                    </a:lnT>
                    <a:lnB>
                      <a:noFill/>
                    </a:lnB>
                    <a:solidFill>
                      <a:srgbClr val="729fcf"/>
                    </a:solidFill>
                  </a:tcPr>
                </a:tc>
              </a:tr>
              <a:tr h="360360">
                <a:tc>
                  <a:txBody>
                    <a:bodyPr lIns="90000" rIns="90000" anchor="t">
                      <a:noAutofit/>
                    </a:bodyPr>
                    <a:p>
                      <a:pPr>
                        <a:lnSpc>
                          <a:spcPct val="100000"/>
                        </a:lnSpc>
                      </a:pPr>
                      <a:r>
                        <a:rPr b="0" lang="en-US" sz="900" spc="-1" strike="noStrike">
                          <a:solidFill>
                            <a:srgbClr val="000000"/>
                          </a:solidFill>
                          <a:latin typeface="DejaVu Sans"/>
                        </a:rPr>
                        <a:t>Time period: Year</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Starting month:</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gridSpan="3">
                  <a:txBody>
                    <a:bodyPr lIns="90000" rIns="90000" anchor="t">
                      <a:noAutofit/>
                    </a:bodyPr>
                    <a:p>
                      <a:pPr>
                        <a:lnSpc>
                          <a:spcPct val="100000"/>
                        </a:lnSpc>
                      </a:pPr>
                      <a:r>
                        <a:rPr b="0" lang="en-US" sz="900" spc="-1" strike="noStrike">
                          <a:solidFill>
                            <a:srgbClr val="000000"/>
                          </a:solidFill>
                          <a:latin typeface="DejaVu Sans"/>
                        </a:rPr>
                        <a:t>Ending month:</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hMerge="1">
                  <a:txBody>
                    <a:bodyPr lIns="90000" rIns="90000" tIns="45000" bIns="45000" anchor="t">
                      <a:noAutofit/>
                    </a:bodyPr>
                    <a:p>
                      <a:endParaRPr b="0" lang="en-US" sz="1800" spc="-1" strike="noStrike">
                        <a:solidFill>
                          <a:srgbClr val="000000"/>
                        </a:solidFill>
                        <a:latin typeface="Arial"/>
                      </a:endParaRPr>
                    </a:p>
                  </a:txBody>
                  <a:tcPr anchor="t" marL="90000" marR="90000">
                    <a:lnL>
                      <a:noFill/>
                    </a:lnL>
                    <a:lnR>
                      <a:noFill/>
                    </a:lnR>
                    <a:lnT>
                      <a:noFill/>
                    </a:lnT>
                    <a:lnB>
                      <a:noFill/>
                    </a:lnB>
                    <a:solidFill>
                      <a:srgbClr val="729fcf"/>
                    </a:solidFill>
                  </a:tcPr>
                </a:tc>
                <a:tc hMerge="1">
                  <a:txBody>
                    <a:bodyPr lIns="90000" rIns="90000" tIns="45000" bIns="45000" anchor="t">
                      <a:noAutofit/>
                    </a:bodyPr>
                    <a:p>
                      <a:endParaRPr b="0" lang="en-US" sz="1800" spc="-1" strike="noStrike">
                        <a:solidFill>
                          <a:srgbClr val="000000"/>
                        </a:solidFill>
                        <a:latin typeface="Arial"/>
                      </a:endParaRPr>
                    </a:p>
                  </a:txBody>
                  <a:tcPr anchor="t" marL="90000" marR="90000">
                    <a:lnL>
                      <a:noFill/>
                    </a:lnL>
                    <a:lnR>
                      <a:noFill/>
                    </a:lnR>
                    <a:lnT>
                      <a:noFill/>
                    </a:lnT>
                    <a:lnB>
                      <a:noFill/>
                    </a:lnB>
                    <a:solidFill>
                      <a:srgbClr val="729fcf"/>
                    </a:solidFill>
                  </a:tcPr>
                </a:tc>
              </a:tr>
              <a:tr h="226080">
                <a:tc gridSpan="5">
                  <a:txBody>
                    <a:bodyPr lIns="90000" rIns="90000" anchor="t">
                      <a:noAutofit/>
                    </a:bodyPr>
                    <a:p>
                      <a:pPr>
                        <a:lnSpc>
                          <a:spcPct val="100000"/>
                        </a:lnSpc>
                      </a:pPr>
                      <a:r>
                        <a:rPr b="0" i="1" lang="en-US" sz="900" spc="-1" strike="noStrike">
                          <a:solidFill>
                            <a:srgbClr val="000000"/>
                          </a:solidFill>
                          <a:latin typeface="DejaVu Sans"/>
                        </a:rPr>
                        <a:t>Description of unit process: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hMerge="1">
                  <a:txBody>
                    <a:bodyPr lIns="90000" rIns="90000" tIns="45000" bIns="45000" anchor="t">
                      <a:noAutofit/>
                    </a:bodyPr>
                    <a:p>
                      <a:endParaRPr b="0" lang="en-US" sz="1800" spc="-1" strike="noStrike">
                        <a:solidFill>
                          <a:srgbClr val="000000"/>
                        </a:solidFill>
                        <a:latin typeface="Arial"/>
                      </a:endParaRPr>
                    </a:p>
                  </a:txBody>
                  <a:tcPr anchor="t" marL="90000" marR="90000">
                    <a:lnL>
                      <a:noFill/>
                    </a:lnL>
                    <a:lnR>
                      <a:noFill/>
                    </a:lnR>
                    <a:lnT>
                      <a:noFill/>
                    </a:lnT>
                    <a:lnB>
                      <a:noFill/>
                    </a:lnB>
                    <a:solidFill>
                      <a:srgbClr val="729fcf"/>
                    </a:solidFill>
                  </a:tcPr>
                </a:tc>
                <a:tc hMerge="1">
                  <a:txBody>
                    <a:bodyPr lIns="90000" rIns="90000" tIns="45000" bIns="45000" anchor="t">
                      <a:noAutofit/>
                    </a:bodyPr>
                    <a:p>
                      <a:endParaRPr b="0" lang="en-US" sz="1800" spc="-1" strike="noStrike">
                        <a:solidFill>
                          <a:srgbClr val="000000"/>
                        </a:solidFill>
                        <a:latin typeface="Arial"/>
                      </a:endParaRPr>
                    </a:p>
                  </a:txBody>
                  <a:tcPr anchor="t" marL="90000" marR="90000">
                    <a:lnL>
                      <a:noFill/>
                    </a:lnL>
                    <a:lnR>
                      <a:noFill/>
                    </a:lnR>
                    <a:lnT>
                      <a:noFill/>
                    </a:lnT>
                    <a:lnB>
                      <a:noFill/>
                    </a:lnB>
                    <a:solidFill>
                      <a:srgbClr val="729fcf"/>
                    </a:solidFill>
                  </a:tcPr>
                </a:tc>
                <a:tc hMerge="1">
                  <a:txBody>
                    <a:bodyPr lIns="90000" rIns="90000" tIns="45000" bIns="45000" anchor="t">
                      <a:noAutofit/>
                    </a:bodyPr>
                    <a:p>
                      <a:endParaRPr b="0" lang="en-US" sz="1800" spc="-1" strike="noStrike">
                        <a:solidFill>
                          <a:srgbClr val="000000"/>
                        </a:solidFill>
                        <a:latin typeface="Arial"/>
                      </a:endParaRPr>
                    </a:p>
                  </a:txBody>
                  <a:tcPr anchor="t" marL="90000" marR="90000">
                    <a:lnL>
                      <a:noFill/>
                    </a:lnL>
                    <a:lnR>
                      <a:noFill/>
                    </a:lnR>
                    <a:lnT>
                      <a:noFill/>
                    </a:lnT>
                    <a:lnB>
                      <a:noFill/>
                    </a:lnB>
                    <a:solidFill>
                      <a:srgbClr val="729fcf"/>
                    </a:solidFill>
                  </a:tcPr>
                </a:tc>
                <a:tc hMerge="1">
                  <a:txBody>
                    <a:bodyPr lIns="90000" rIns="90000" tIns="45000" bIns="45000" anchor="t">
                      <a:noAutofit/>
                    </a:bodyPr>
                    <a:p>
                      <a:endParaRPr b="0" lang="en-US" sz="1800" spc="-1" strike="noStrike">
                        <a:solidFill>
                          <a:srgbClr val="000000"/>
                        </a:solidFill>
                        <a:latin typeface="Arial"/>
                      </a:endParaRPr>
                    </a:p>
                  </a:txBody>
                  <a:tcPr anchor="t" marL="90000" marR="90000">
                    <a:lnL>
                      <a:noFill/>
                    </a:lnL>
                    <a:lnR>
                      <a:noFill/>
                    </a:lnR>
                    <a:lnT>
                      <a:noFill/>
                    </a:lnT>
                    <a:lnB>
                      <a:noFill/>
                    </a:lnB>
                    <a:solidFill>
                      <a:srgbClr val="729fcf"/>
                    </a:solidFill>
                  </a:tcPr>
                </a:tc>
              </a:tr>
              <a:tr h="494640">
                <a:tc>
                  <a:txBody>
                    <a:bodyPr lIns="90000" rIns="90000" anchor="t">
                      <a:noAutofit/>
                    </a:bodyPr>
                    <a:p>
                      <a:pPr>
                        <a:lnSpc>
                          <a:spcPct val="100000"/>
                        </a:lnSpc>
                      </a:pPr>
                      <a:r>
                        <a:rPr b="0" lang="en-US" sz="900" spc="-1" strike="noStrike">
                          <a:solidFill>
                            <a:srgbClr val="000000"/>
                          </a:solidFill>
                          <a:latin typeface="DejaVu Sans"/>
                        </a:rPr>
                        <a:t>Material inputs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Units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Quantity</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Description of  sampling procedures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Origin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a:lnSpc>
                          <a:spcPct val="100000"/>
                        </a:lnSpc>
                      </a:pPr>
                      <a:r>
                        <a:rPr b="0" lang="en-US" sz="900" spc="-1" strike="noStrike">
                          <a:solidFill>
                            <a:srgbClr val="000000"/>
                          </a:solidFill>
                          <a:latin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360360">
                <a:tc>
                  <a:txBody>
                    <a:bodyPr lIns="90000" rIns="90000" anchor="t">
                      <a:noAutofit/>
                    </a:bodyPr>
                    <a:p>
                      <a:pPr>
                        <a:lnSpc>
                          <a:spcPct val="100000"/>
                        </a:lnSpc>
                      </a:pPr>
                      <a:r>
                        <a:rPr b="0" lang="en-US" sz="900" spc="-1" strike="noStrike">
                          <a:solidFill>
                            <a:srgbClr val="000000"/>
                          </a:solidFill>
                          <a:latin typeface="DejaVu Sans"/>
                        </a:rPr>
                        <a:t>Water consumption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Units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Quantity</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endParaRPr b="0" lang="en-US" sz="1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endParaRPr b="0" lang="en-US" sz="1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a:lnSpc>
                          <a:spcPct val="100000"/>
                        </a:lnSpc>
                      </a:pPr>
                      <a:r>
                        <a:rPr b="0" lang="en-US" sz="900" spc="-1" strike="noStrike">
                          <a:solidFill>
                            <a:srgbClr val="000000"/>
                          </a:solidFill>
                          <a:latin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494640">
                <a:tc>
                  <a:txBody>
                    <a:bodyPr lIns="90000" rIns="90000" anchor="t">
                      <a:noAutofit/>
                    </a:bodyPr>
                    <a:p>
                      <a:pPr>
                        <a:lnSpc>
                          <a:spcPct val="100000"/>
                        </a:lnSpc>
                      </a:pPr>
                      <a:r>
                        <a:rPr b="0" lang="en-US" sz="900" spc="-1" strike="noStrike">
                          <a:solidFill>
                            <a:srgbClr val="000000"/>
                          </a:solidFill>
                          <a:latin typeface="DejaVu Sans"/>
                        </a:rPr>
                        <a:t>Energy Inputs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Units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Quantity</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Description of sampling procedures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Origin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a:lnSpc>
                          <a:spcPct val="100000"/>
                        </a:lnSpc>
                      </a:pPr>
                      <a:r>
                        <a:rPr b="0" lang="en-US" sz="900" spc="-1" strike="noStrike">
                          <a:solidFill>
                            <a:srgbClr val="000000"/>
                          </a:solidFill>
                          <a:latin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494640">
                <a:tc>
                  <a:txBody>
                    <a:bodyPr lIns="90000" rIns="90000" anchor="t">
                      <a:noAutofit/>
                    </a:bodyPr>
                    <a:p>
                      <a:pPr>
                        <a:lnSpc>
                          <a:spcPct val="100000"/>
                        </a:lnSpc>
                      </a:pPr>
                      <a:r>
                        <a:rPr b="0" lang="en-US" sz="900" spc="-1" strike="noStrike">
                          <a:solidFill>
                            <a:srgbClr val="000000"/>
                          </a:solidFill>
                          <a:latin typeface="DejaVu Sans"/>
                        </a:rPr>
                        <a:t>Material outputs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Units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Quantity</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Description of sampling procedures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Destination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a:lnSpc>
                          <a:spcPct val="100000"/>
                        </a:lnSpc>
                      </a:pPr>
                      <a:r>
                        <a:rPr b="0" lang="en-US" sz="900" spc="-1" strike="noStrike">
                          <a:solidFill>
                            <a:srgbClr val="000000"/>
                          </a:solidFill>
                          <a:latin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bl>
          </a:graphicData>
        </a:graphic>
      </p:graphicFrame>
      <p:pic>
        <p:nvPicPr>
          <p:cNvPr id="466" name="" descr=""/>
          <p:cNvPicPr/>
          <p:nvPr/>
        </p:nvPicPr>
        <p:blipFill>
          <a:blip r:embed="rId1"/>
          <a:stretch/>
        </p:blipFill>
        <p:spPr>
          <a:xfrm>
            <a:off x="5302080" y="685800"/>
            <a:ext cx="6178320" cy="5693760"/>
          </a:xfrm>
          <a:prstGeom prst="rect">
            <a:avLst/>
          </a:prstGeom>
          <a:ln w="0">
            <a:noFill/>
          </a:ln>
        </p:spPr>
      </p:pic>
      <p:sp>
        <p:nvSpPr>
          <p:cNvPr id="467" name="CustomShape 4"/>
          <p:cNvSpPr/>
          <p:nvPr/>
        </p:nvSpPr>
        <p:spPr>
          <a:xfrm>
            <a:off x="274320" y="6435360"/>
            <a:ext cx="1137672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and table recreated from 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2" name="CustomShape 1"/>
          <p:cNvSpPr/>
          <p:nvPr/>
        </p:nvSpPr>
        <p:spPr>
          <a:xfrm>
            <a:off x="335520" y="764640"/>
            <a:ext cx="1073556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LCA – Motivation</a:t>
            </a:r>
            <a:endParaRPr b="0" lang="en-US" sz="2400" spc="-1" strike="noStrike">
              <a:solidFill>
                <a:srgbClr val="000000"/>
              </a:solidFill>
              <a:latin typeface="Arial"/>
            </a:endParaRPr>
          </a:p>
        </p:txBody>
      </p:sp>
      <p:sp>
        <p:nvSpPr>
          <p:cNvPr id="233" name="CustomShape 2"/>
          <p:cNvSpPr/>
          <p:nvPr/>
        </p:nvSpPr>
        <p:spPr>
          <a:xfrm>
            <a:off x="335520" y="1268640"/>
            <a:ext cx="10735560" cy="5023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234" name="Grafik 4_1" descr=""/>
          <p:cNvPicPr/>
          <p:nvPr/>
        </p:nvPicPr>
        <p:blipFill>
          <a:blip r:embed="rId1"/>
          <a:stretch/>
        </p:blipFill>
        <p:spPr>
          <a:xfrm>
            <a:off x="842760" y="1608120"/>
            <a:ext cx="4231800" cy="3623760"/>
          </a:xfrm>
          <a:prstGeom prst="rect">
            <a:avLst/>
          </a:prstGeom>
          <a:ln w="0">
            <a:noFill/>
          </a:ln>
        </p:spPr>
      </p:pic>
      <p:sp>
        <p:nvSpPr>
          <p:cNvPr id="235" name="CustomShape 3"/>
          <p:cNvSpPr/>
          <p:nvPr/>
        </p:nvSpPr>
        <p:spPr>
          <a:xfrm>
            <a:off x="274320" y="6492240"/>
            <a:ext cx="10518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Benjamin Leiding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 </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8" name="CustomShape 1"/>
          <p:cNvSpPr/>
          <p:nvPr/>
        </p:nvSpPr>
        <p:spPr>
          <a:xfrm>
            <a:off x="335520" y="764640"/>
            <a:ext cx="10734120" cy="484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Inventory Analysis (LCI)</a:t>
            </a:r>
            <a:endParaRPr b="0" lang="en-US" sz="2400" spc="-1" strike="noStrike">
              <a:solidFill>
                <a:srgbClr val="000000"/>
              </a:solidFill>
              <a:latin typeface="Arial"/>
            </a:endParaRPr>
          </a:p>
        </p:txBody>
      </p:sp>
      <p:sp>
        <p:nvSpPr>
          <p:cNvPr id="469" name="CustomShape 2"/>
          <p:cNvSpPr/>
          <p:nvPr/>
        </p:nvSpPr>
        <p:spPr>
          <a:xfrm>
            <a:off x="432720" y="1148040"/>
            <a:ext cx="10339560" cy="4802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Data collection and validation</a:t>
            </a:r>
            <a:endParaRPr b="0" lang="en-US" sz="2200" spc="-1" strike="noStrike">
              <a:solidFill>
                <a:srgbClr val="000000"/>
              </a:solidFill>
              <a:latin typeface="Arial"/>
            </a:endParaRPr>
          </a:p>
        </p:txBody>
      </p:sp>
      <p:sp>
        <p:nvSpPr>
          <p:cNvPr id="470" name="CustomShape 3"/>
          <p:cNvSpPr/>
          <p:nvPr/>
        </p:nvSpPr>
        <p:spPr>
          <a:xfrm>
            <a:off x="335520" y="1268280"/>
            <a:ext cx="4911480" cy="502164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Data must be validated to confirm and provide evidence for data quality requirements, both during and after the data collection process. </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This can also involve establishing mass and energy balances.</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Obvious anomalies can necessitate collecting alternative data.</a:t>
            </a:r>
            <a:endParaRPr b="0" lang="en-US" sz="1800" spc="-1" strike="noStrike">
              <a:solidFill>
                <a:srgbClr val="000000"/>
              </a:solidFill>
              <a:latin typeface="Arial"/>
            </a:endParaRPr>
          </a:p>
        </p:txBody>
      </p:sp>
      <p:sp>
        <p:nvSpPr>
          <p:cNvPr id="471" name="CustomShape 4"/>
          <p:cNvSpPr/>
          <p:nvPr/>
        </p:nvSpPr>
        <p:spPr>
          <a:xfrm>
            <a:off x="274320" y="6435360"/>
            <a:ext cx="109184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pic>
        <p:nvPicPr>
          <p:cNvPr id="472" name="" descr=""/>
          <p:cNvPicPr/>
          <p:nvPr/>
        </p:nvPicPr>
        <p:blipFill>
          <a:blip r:embed="rId2"/>
          <a:stretch/>
        </p:blipFill>
        <p:spPr>
          <a:xfrm>
            <a:off x="5302080" y="685800"/>
            <a:ext cx="6178320" cy="5693760"/>
          </a:xfrm>
          <a:prstGeom prst="rect">
            <a:avLst/>
          </a:prstGeom>
          <a:ln w="0">
            <a:noFill/>
          </a:ln>
        </p:spPr>
      </p:pic>
    </p:spTree>
  </p:cSld>
  <mc:AlternateContent>
    <mc:Choice Requires="p14">
      <p:transition spd="slow" p14:dur="2000"/>
    </mc:Choice>
    <mc:Fallback>
      <p:transition spd="slow"/>
    </mc:Fallback>
  </mc:AlternateContent>
</p:sld>
</file>

<file path=ppt/slides/slide5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3" name="CustomShape 1"/>
          <p:cNvSpPr/>
          <p:nvPr/>
        </p:nvSpPr>
        <p:spPr>
          <a:xfrm>
            <a:off x="335520" y="764640"/>
            <a:ext cx="10734120" cy="484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Inventory Analysis (LCI)</a:t>
            </a:r>
            <a:endParaRPr b="0" lang="en-US" sz="2400" spc="-1" strike="noStrike">
              <a:solidFill>
                <a:srgbClr val="000000"/>
              </a:solidFill>
              <a:latin typeface="Arial"/>
            </a:endParaRPr>
          </a:p>
        </p:txBody>
      </p:sp>
      <p:sp>
        <p:nvSpPr>
          <p:cNvPr id="474" name="CustomShape 2"/>
          <p:cNvSpPr/>
          <p:nvPr/>
        </p:nvSpPr>
        <p:spPr>
          <a:xfrm>
            <a:off x="432720" y="1328040"/>
            <a:ext cx="10339560" cy="4802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Relating data to unit process</a:t>
            </a:r>
            <a:endParaRPr b="0" lang="en-US" sz="2200" spc="-1" strike="noStrike">
              <a:solidFill>
                <a:srgbClr val="000000"/>
              </a:solidFill>
              <a:latin typeface="Arial"/>
            </a:endParaRPr>
          </a:p>
          <a:p>
            <a:pPr>
              <a:lnSpc>
                <a:spcPct val="100000"/>
              </a:lnSpc>
            </a:pPr>
            <a:r>
              <a:rPr b="1" lang="en-US" sz="2200" spc="-1" strike="noStrike">
                <a:solidFill>
                  <a:srgbClr val="666666"/>
                </a:solidFill>
                <a:latin typeface="DejaVu Sans"/>
                <a:ea typeface="DejaVu Sans"/>
              </a:rPr>
              <a:t> </a:t>
            </a:r>
            <a:r>
              <a:rPr b="1" lang="en-US" sz="2200" spc="-1" strike="noStrike">
                <a:solidFill>
                  <a:srgbClr val="666666"/>
                </a:solidFill>
                <a:latin typeface="DejaVu Sans"/>
                <a:ea typeface="DejaVu Sans"/>
              </a:rPr>
              <a:t>and functional unit</a:t>
            </a:r>
            <a:endParaRPr b="0" lang="en-US" sz="2200" spc="-1" strike="noStrike">
              <a:solidFill>
                <a:srgbClr val="000000"/>
              </a:solidFill>
              <a:latin typeface="Arial"/>
            </a:endParaRPr>
          </a:p>
        </p:txBody>
      </p:sp>
      <p:sp>
        <p:nvSpPr>
          <p:cNvPr id="475" name="CustomShape 3"/>
          <p:cNvSpPr/>
          <p:nvPr/>
        </p:nvSpPr>
        <p:spPr>
          <a:xfrm>
            <a:off x="335520" y="1268280"/>
            <a:ext cx="5150160" cy="502164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Based on the flow chart and the flows between unit processes, the flows of all unit processes are related to the reference flow.</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calculation should result in all system input and output data being referenced to the functional unit.</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Recall: a measure of the product(s) or product parts required to deliver the performance defined by the functional unit.</a:t>
            </a:r>
            <a:endParaRPr b="0" lang="en-US" sz="1800" spc="-1" strike="noStrike">
              <a:solidFill>
                <a:srgbClr val="000000"/>
              </a:solidFill>
              <a:latin typeface="Arial"/>
            </a:endParaRPr>
          </a:p>
        </p:txBody>
      </p:sp>
      <p:sp>
        <p:nvSpPr>
          <p:cNvPr id="476" name="CustomShape 4"/>
          <p:cNvSpPr/>
          <p:nvPr/>
        </p:nvSpPr>
        <p:spPr>
          <a:xfrm>
            <a:off x="274320" y="6435360"/>
            <a:ext cx="109184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pic>
        <p:nvPicPr>
          <p:cNvPr id="477" name="" descr=""/>
          <p:cNvPicPr/>
          <p:nvPr/>
        </p:nvPicPr>
        <p:blipFill>
          <a:blip r:embed="rId2"/>
          <a:stretch/>
        </p:blipFill>
        <p:spPr>
          <a:xfrm>
            <a:off x="5302080" y="685800"/>
            <a:ext cx="6178320" cy="5693760"/>
          </a:xfrm>
          <a:prstGeom prst="rect">
            <a:avLst/>
          </a:prstGeom>
          <a:ln w="0">
            <a:noFill/>
          </a:ln>
        </p:spPr>
      </p:pic>
    </p:spTree>
  </p:cSld>
  <mc:AlternateContent>
    <mc:Choice Requires="p14">
      <p:transition spd="slow" p14:dur="2000"/>
    </mc:Choice>
    <mc:Fallback>
      <p:transition spd="slow"/>
    </mc:Fallback>
  </mc:AlternateContent>
</p:sld>
</file>

<file path=ppt/slides/slide5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spTree>
      <p:nvGrpSpPr>
        <p:cNvPr id="1" name=""/>
        <p:cNvGrpSpPr/>
        <p:nvPr/>
      </p:nvGrpSpPr>
      <p:grpSpPr>
        <a:xfrm>
          <a:off x="0" y="0"/>
          <a:ext cx="0" cy="0"/>
          <a:chOff x="0" y="0"/>
          <a:chExt cx="0" cy="0"/>
        </a:xfrm>
      </p:grpSpPr>
      <p:sp>
        <p:nvSpPr>
          <p:cNvPr id="478" name="CustomShape 1"/>
          <p:cNvSpPr/>
          <p:nvPr/>
        </p:nvSpPr>
        <p:spPr>
          <a:xfrm>
            <a:off x="335520" y="764640"/>
            <a:ext cx="10734120" cy="484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Inventory Analysis (LCI)</a:t>
            </a:r>
            <a:endParaRPr b="0" lang="en-US" sz="2400" spc="-1" strike="noStrike">
              <a:solidFill>
                <a:srgbClr val="000000"/>
              </a:solidFill>
              <a:latin typeface="Arial"/>
            </a:endParaRPr>
          </a:p>
        </p:txBody>
      </p:sp>
      <p:sp>
        <p:nvSpPr>
          <p:cNvPr id="479" name="CustomShape 2"/>
          <p:cNvSpPr/>
          <p:nvPr/>
        </p:nvSpPr>
        <p:spPr>
          <a:xfrm>
            <a:off x="432720" y="1148040"/>
            <a:ext cx="10339560" cy="4802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Relating data to unit process and functional unit</a:t>
            </a:r>
            <a:endParaRPr b="0" lang="en-US" sz="2200" spc="-1" strike="noStrike">
              <a:solidFill>
                <a:srgbClr val="000000"/>
              </a:solidFill>
              <a:latin typeface="Arial"/>
            </a:endParaRPr>
          </a:p>
        </p:txBody>
      </p:sp>
      <p:sp>
        <p:nvSpPr>
          <p:cNvPr id="480" name="CustomShape 3"/>
          <p:cNvSpPr/>
          <p:nvPr/>
        </p:nvSpPr>
        <p:spPr>
          <a:xfrm>
            <a:off x="335520" y="1268280"/>
            <a:ext cx="4911480" cy="502164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In the example of a truck, a specific transport scenario would be defined in the study that uses the data set for the specific truck used, ensuring again a clear identification and quantification.</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E.g. the transport scenario “150 km overland transport of bulk sand transport at 90 % load factor” with the quantity and unit of e.g. 1 t*km and the data set “Truck bulk transport; Euro 0, 1, 2, 3, 4 transport mix; 22 t total weight, 17.3 t max payload”.</a:t>
            </a:r>
            <a:endParaRPr b="0" lang="en-US" sz="1800" spc="-1" strike="noStrike">
              <a:solidFill>
                <a:srgbClr val="000000"/>
              </a:solidFill>
              <a:latin typeface="Arial"/>
            </a:endParaRPr>
          </a:p>
        </p:txBody>
      </p:sp>
      <p:pic>
        <p:nvPicPr>
          <p:cNvPr id="481" name="" descr=""/>
          <p:cNvPicPr/>
          <p:nvPr/>
        </p:nvPicPr>
        <p:blipFill>
          <a:blip r:embed="rId1"/>
          <a:stretch/>
        </p:blipFill>
        <p:spPr>
          <a:xfrm>
            <a:off x="6320160" y="1623960"/>
            <a:ext cx="5160240" cy="4755600"/>
          </a:xfrm>
          <a:prstGeom prst="rect">
            <a:avLst/>
          </a:prstGeom>
          <a:ln w="0">
            <a:noFill/>
          </a:ln>
        </p:spPr>
      </p:pic>
      <p:sp>
        <p:nvSpPr>
          <p:cNvPr id="482" name="CustomShape 4"/>
          <p:cNvSpPr/>
          <p:nvPr/>
        </p:nvSpPr>
        <p:spPr>
          <a:xfrm>
            <a:off x="274320" y="6363360"/>
            <a:ext cx="109184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2"/>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3" name="CustomShape 33"/>
          <p:cNvSpPr/>
          <p:nvPr/>
        </p:nvSpPr>
        <p:spPr>
          <a:xfrm>
            <a:off x="335520" y="764640"/>
            <a:ext cx="10734120" cy="484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Inventory Analysis (LCI)</a:t>
            </a:r>
            <a:endParaRPr b="0" lang="en-US" sz="2400" spc="-1" strike="noStrike">
              <a:solidFill>
                <a:srgbClr val="000000"/>
              </a:solidFill>
              <a:latin typeface="Arial"/>
            </a:endParaRPr>
          </a:p>
        </p:txBody>
      </p:sp>
      <p:sp>
        <p:nvSpPr>
          <p:cNvPr id="484" name="CustomShape 34"/>
          <p:cNvSpPr/>
          <p:nvPr/>
        </p:nvSpPr>
        <p:spPr>
          <a:xfrm>
            <a:off x="432720" y="1148040"/>
            <a:ext cx="10339560" cy="4802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Relating data to unit process and functional unit</a:t>
            </a:r>
            <a:endParaRPr b="0" lang="en-US" sz="2200" spc="-1" strike="noStrike">
              <a:solidFill>
                <a:srgbClr val="000000"/>
              </a:solidFill>
              <a:latin typeface="Arial"/>
            </a:endParaRPr>
          </a:p>
        </p:txBody>
      </p:sp>
      <p:sp>
        <p:nvSpPr>
          <p:cNvPr id="485" name="CustomShape 35"/>
          <p:cNvSpPr/>
          <p:nvPr/>
        </p:nvSpPr>
        <p:spPr>
          <a:xfrm>
            <a:off x="335520" y="2286000"/>
            <a:ext cx="10861560" cy="4003920"/>
          </a:xfrm>
          <a:prstGeom prst="rect">
            <a:avLst/>
          </a:prstGeom>
          <a:noFill/>
          <a:ln w="0">
            <a:noFill/>
          </a:ln>
        </p:spPr>
        <p:style>
          <a:lnRef idx="0"/>
          <a:fillRef idx="0"/>
          <a:effectRef idx="0"/>
          <a:fontRef idx="minor"/>
        </p:style>
        <p:txBody>
          <a:bodyPr lIns="90000" rIns="90000" tIns="45000" bIns="45000" anchor="t">
            <a:noAutofit/>
          </a:bodyPr>
          <a:p>
            <a:pPr marL="216000" indent="-216000">
              <a:lnSpc>
                <a:spcPct val="100000"/>
              </a:lnSpc>
              <a:buClr>
                <a:srgbClr val="008c4f"/>
              </a:buClr>
              <a:buSzPct val="60000"/>
              <a:buFont typeface="OpenSymbol"/>
              <a:buChar char="◾"/>
            </a:pPr>
            <a:r>
              <a:rPr b="1" lang="en-GB" sz="1800" spc="-1" strike="noStrike">
                <a:solidFill>
                  <a:srgbClr val="000000"/>
                </a:solidFill>
                <a:latin typeface="DejaVu Sans"/>
                <a:ea typeface="DejaVu Sans"/>
              </a:rPr>
              <a:t>MushR example</a:t>
            </a:r>
            <a:endParaRPr b="0" lang="en-US"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GB" sz="1800" spc="-1" strike="noStrike">
                <a:solidFill>
                  <a:srgbClr val="000000"/>
                </a:solidFill>
                <a:latin typeface="DejaVu Sans"/>
                <a:ea typeface="DejaVu Sans"/>
              </a:rPr>
              <a:t>Experimental estimation:</a:t>
            </a:r>
            <a:endParaRPr b="0" lang="en-US" sz="1800" spc="-1" strike="noStrike">
              <a:solidFill>
                <a:srgbClr val="000000"/>
              </a:solidFill>
              <a:latin typeface="Arial"/>
            </a:endParaRPr>
          </a:p>
          <a:p>
            <a:pPr lvl="2" marL="648000" indent="-216000">
              <a:lnSpc>
                <a:spcPct val="100000"/>
              </a:lnSpc>
              <a:buClr>
                <a:srgbClr val="008c4f"/>
              </a:buClr>
              <a:buSzPct val="45000"/>
              <a:buFont typeface="OpenSymbol"/>
              <a:buChar char="—"/>
            </a:pPr>
            <a:r>
              <a:rPr b="0" lang="en-GB" sz="1800" spc="-1" strike="noStrike">
                <a:solidFill>
                  <a:srgbClr val="000000"/>
                </a:solidFill>
                <a:latin typeface="DejaVu Sans"/>
                <a:ea typeface="DejaVu Sans"/>
              </a:rPr>
              <a:t>Colonizable volume of a 5L substrate bag weighing 30g = </a:t>
            </a:r>
            <a:r>
              <a:rPr b="0" i="1" lang="en-GB" sz="1800" spc="-1" strike="noStrike">
                <a:solidFill>
                  <a:srgbClr val="000000"/>
                </a:solidFill>
                <a:latin typeface="DejaVu Sans"/>
                <a:ea typeface="DejaVu Sans"/>
              </a:rPr>
              <a:t>3L</a:t>
            </a:r>
            <a:endParaRPr b="0" lang="en-US" sz="1800" spc="-1" strike="noStrike">
              <a:solidFill>
                <a:srgbClr val="000000"/>
              </a:solidFill>
              <a:latin typeface="Arial"/>
            </a:endParaRPr>
          </a:p>
          <a:p>
            <a:pPr lvl="3" marL="864000" indent="-216000">
              <a:lnSpc>
                <a:spcPct val="100000"/>
              </a:lnSpc>
              <a:buClr>
                <a:srgbClr val="000000"/>
              </a:buClr>
              <a:buSzPct val="45000"/>
              <a:buFont typeface="Wingdings" charset="2"/>
              <a:buChar char=""/>
            </a:pPr>
            <a:r>
              <a:rPr b="0" i="1" lang="en-GB" sz="1800" spc="-1" strike="noStrike">
                <a:solidFill>
                  <a:srgbClr val="000000"/>
                </a:solidFill>
                <a:latin typeface="DejaVu Sans"/>
                <a:ea typeface="DejaVu Sans"/>
              </a:rPr>
              <a:t>Since we have to fold the bag a couple times to seal it.</a:t>
            </a:r>
            <a:endParaRPr b="0" lang="en-US" sz="1800" spc="-1" strike="noStrike">
              <a:solidFill>
                <a:srgbClr val="000000"/>
              </a:solidFill>
              <a:latin typeface="Arial"/>
            </a:endParaRPr>
          </a:p>
        </p:txBody>
      </p:sp>
      <p:sp>
        <p:nvSpPr>
          <p:cNvPr id="486" name="CustomShape 36"/>
          <p:cNvSpPr/>
          <p:nvPr/>
        </p:nvSpPr>
        <p:spPr>
          <a:xfrm>
            <a:off x="274320" y="6363360"/>
            <a:ext cx="109184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7" name="CustomShape 131"/>
          <p:cNvSpPr/>
          <p:nvPr/>
        </p:nvSpPr>
        <p:spPr>
          <a:xfrm>
            <a:off x="335520" y="764640"/>
            <a:ext cx="10734120" cy="484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Inventory Analysis (LCI)</a:t>
            </a:r>
            <a:endParaRPr b="0" lang="en-US" sz="2400" spc="-1" strike="noStrike">
              <a:solidFill>
                <a:srgbClr val="000000"/>
              </a:solidFill>
              <a:latin typeface="Arial"/>
            </a:endParaRPr>
          </a:p>
        </p:txBody>
      </p:sp>
      <p:sp>
        <p:nvSpPr>
          <p:cNvPr id="488" name="CustomShape 132"/>
          <p:cNvSpPr/>
          <p:nvPr/>
        </p:nvSpPr>
        <p:spPr>
          <a:xfrm>
            <a:off x="432720" y="1148040"/>
            <a:ext cx="10339560" cy="4802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Relating data to unit process and functional unit</a:t>
            </a:r>
            <a:endParaRPr b="0" lang="en-US" sz="2200" spc="-1" strike="noStrike">
              <a:solidFill>
                <a:srgbClr val="000000"/>
              </a:solidFill>
              <a:latin typeface="Arial"/>
            </a:endParaRPr>
          </a:p>
        </p:txBody>
      </p:sp>
      <p:sp>
        <p:nvSpPr>
          <p:cNvPr id="489" name="CustomShape 133"/>
          <p:cNvSpPr/>
          <p:nvPr/>
        </p:nvSpPr>
        <p:spPr>
          <a:xfrm>
            <a:off x="335520" y="2286000"/>
            <a:ext cx="10861560" cy="4003920"/>
          </a:xfrm>
          <a:prstGeom prst="rect">
            <a:avLst/>
          </a:prstGeom>
          <a:noFill/>
          <a:ln w="0">
            <a:noFill/>
          </a:ln>
        </p:spPr>
        <p:style>
          <a:lnRef idx="0"/>
          <a:fillRef idx="0"/>
          <a:effectRef idx="0"/>
          <a:fontRef idx="minor"/>
        </p:style>
        <p:txBody>
          <a:bodyPr lIns="90000" rIns="90000" tIns="45000" bIns="45000" anchor="t">
            <a:noAutofit/>
          </a:bodyPr>
          <a:p>
            <a:pPr marL="216000" indent="-216000">
              <a:lnSpc>
                <a:spcPct val="100000"/>
              </a:lnSpc>
              <a:buClr>
                <a:srgbClr val="008c4f"/>
              </a:buClr>
              <a:buSzPct val="60000"/>
              <a:buFont typeface="OpenSymbol"/>
              <a:buChar char="◾"/>
            </a:pPr>
            <a:r>
              <a:rPr b="1" lang="en-GB" sz="1800" spc="-1" strike="noStrike">
                <a:solidFill>
                  <a:srgbClr val="000000"/>
                </a:solidFill>
                <a:latin typeface="DejaVu Sans"/>
                <a:ea typeface="DejaVu Sans"/>
              </a:rPr>
              <a:t>MushR example</a:t>
            </a:r>
            <a:endParaRPr b="0" lang="en-US"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GB" sz="1800" spc="-1" strike="noStrike">
                <a:solidFill>
                  <a:srgbClr val="000000"/>
                </a:solidFill>
                <a:latin typeface="DejaVu Sans"/>
                <a:ea typeface="DejaVu Sans"/>
              </a:rPr>
              <a:t>Experimental estimation:</a:t>
            </a:r>
            <a:endParaRPr b="0" lang="en-US" sz="1800" spc="-1" strike="noStrike">
              <a:solidFill>
                <a:srgbClr val="000000"/>
              </a:solidFill>
              <a:latin typeface="Arial"/>
            </a:endParaRPr>
          </a:p>
          <a:p>
            <a:pPr lvl="2" marL="648000" indent="-216000">
              <a:lnSpc>
                <a:spcPct val="100000"/>
              </a:lnSpc>
              <a:buClr>
                <a:srgbClr val="008c4f"/>
              </a:buClr>
              <a:buSzPct val="45000"/>
              <a:buFont typeface="OpenSymbol"/>
              <a:buChar char="—"/>
            </a:pPr>
            <a:r>
              <a:rPr b="0" lang="en-GB" sz="1800" spc="-1" strike="noStrike">
                <a:solidFill>
                  <a:srgbClr val="000000"/>
                </a:solidFill>
                <a:latin typeface="DejaVu Sans"/>
                <a:ea typeface="DejaVu Sans"/>
              </a:rPr>
              <a:t>Colonizable volume of a 5L substrate bag weighing 30g = </a:t>
            </a:r>
            <a:r>
              <a:rPr b="0" i="1" lang="en-GB" sz="1800" spc="-1" strike="noStrike">
                <a:solidFill>
                  <a:srgbClr val="000000"/>
                </a:solidFill>
                <a:latin typeface="DejaVu Sans"/>
                <a:ea typeface="DejaVu Sans"/>
              </a:rPr>
              <a:t>3L</a:t>
            </a:r>
            <a:endParaRPr b="0" lang="en-US" sz="1800" spc="-1" strike="noStrike">
              <a:solidFill>
                <a:srgbClr val="000000"/>
              </a:solidFill>
              <a:latin typeface="Arial"/>
            </a:endParaRPr>
          </a:p>
          <a:p>
            <a:pPr lvl="3" marL="864000" indent="-216000">
              <a:lnSpc>
                <a:spcPct val="100000"/>
              </a:lnSpc>
              <a:buClr>
                <a:srgbClr val="000000"/>
              </a:buClr>
              <a:buSzPct val="45000"/>
              <a:buFont typeface="Wingdings" charset="2"/>
              <a:buChar char=""/>
            </a:pPr>
            <a:r>
              <a:rPr b="0" i="1" lang="en-GB" sz="1800" spc="-1" strike="noStrike">
                <a:solidFill>
                  <a:srgbClr val="000000"/>
                </a:solidFill>
                <a:latin typeface="DejaVu Sans"/>
                <a:ea typeface="DejaVu Sans"/>
              </a:rPr>
              <a:t>Since we have to fold the bag a couple times to seal it.</a:t>
            </a:r>
            <a:endParaRPr b="0" lang="en-US" sz="1800" spc="-1" strike="noStrike">
              <a:solidFill>
                <a:srgbClr val="000000"/>
              </a:solidFill>
              <a:latin typeface="Arial"/>
            </a:endParaRPr>
          </a:p>
          <a:p>
            <a:pPr lvl="2" marL="648000" indent="-216000">
              <a:lnSpc>
                <a:spcPct val="100000"/>
              </a:lnSpc>
              <a:buClr>
                <a:srgbClr val="008c4f"/>
              </a:buClr>
              <a:buSzPct val="45000"/>
              <a:buFont typeface="OpenSymbol"/>
              <a:buChar char="—"/>
            </a:pPr>
            <a:r>
              <a:rPr b="0" lang="en-GB" sz="1800" spc="-1" strike="noStrike">
                <a:solidFill>
                  <a:srgbClr val="000000"/>
                </a:solidFill>
                <a:latin typeface="DejaVu Sans"/>
                <a:ea typeface="DejaVu Sans"/>
              </a:rPr>
              <a:t>Colonizable volume of a 3L substrate bucket weighing 90g = </a:t>
            </a:r>
            <a:r>
              <a:rPr b="0" i="1" lang="en-GB" sz="1800" spc="-1" strike="noStrike">
                <a:solidFill>
                  <a:srgbClr val="000000"/>
                </a:solidFill>
                <a:latin typeface="DejaVu Sans"/>
                <a:ea typeface="DejaVu Sans"/>
              </a:rPr>
              <a:t>3L (no change)</a:t>
            </a:r>
            <a:endParaRPr b="0" lang="en-US" sz="1800" spc="-1" strike="noStrike">
              <a:solidFill>
                <a:srgbClr val="000000"/>
              </a:solidFill>
              <a:latin typeface="Arial"/>
            </a:endParaRPr>
          </a:p>
        </p:txBody>
      </p:sp>
      <p:sp>
        <p:nvSpPr>
          <p:cNvPr id="490" name="CustomShape 134"/>
          <p:cNvSpPr/>
          <p:nvPr/>
        </p:nvSpPr>
        <p:spPr>
          <a:xfrm>
            <a:off x="274320" y="6363360"/>
            <a:ext cx="109184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1" name="CustomShape 28"/>
          <p:cNvSpPr/>
          <p:nvPr/>
        </p:nvSpPr>
        <p:spPr>
          <a:xfrm>
            <a:off x="335520" y="764640"/>
            <a:ext cx="10734120" cy="484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Inventory Analysis (LCI)</a:t>
            </a:r>
            <a:endParaRPr b="0" lang="en-US" sz="2400" spc="-1" strike="noStrike">
              <a:solidFill>
                <a:srgbClr val="000000"/>
              </a:solidFill>
              <a:latin typeface="Arial"/>
            </a:endParaRPr>
          </a:p>
        </p:txBody>
      </p:sp>
      <p:sp>
        <p:nvSpPr>
          <p:cNvPr id="492" name="CustomShape 30"/>
          <p:cNvSpPr/>
          <p:nvPr/>
        </p:nvSpPr>
        <p:spPr>
          <a:xfrm>
            <a:off x="432720" y="1148040"/>
            <a:ext cx="10339560" cy="4802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Relating data to unit process and functional unit</a:t>
            </a:r>
            <a:endParaRPr b="0" lang="en-US" sz="2200" spc="-1" strike="noStrike">
              <a:solidFill>
                <a:srgbClr val="000000"/>
              </a:solidFill>
              <a:latin typeface="Arial"/>
            </a:endParaRPr>
          </a:p>
        </p:txBody>
      </p:sp>
      <p:sp>
        <p:nvSpPr>
          <p:cNvPr id="493" name="CustomShape 31"/>
          <p:cNvSpPr/>
          <p:nvPr/>
        </p:nvSpPr>
        <p:spPr>
          <a:xfrm>
            <a:off x="335520" y="2286000"/>
            <a:ext cx="10861560" cy="4003920"/>
          </a:xfrm>
          <a:prstGeom prst="rect">
            <a:avLst/>
          </a:prstGeom>
          <a:noFill/>
          <a:ln w="0">
            <a:noFill/>
          </a:ln>
        </p:spPr>
        <p:style>
          <a:lnRef idx="0"/>
          <a:fillRef idx="0"/>
          <a:effectRef idx="0"/>
          <a:fontRef idx="minor"/>
        </p:style>
        <p:txBody>
          <a:bodyPr lIns="90000" rIns="90000" tIns="45000" bIns="45000" anchor="t">
            <a:noAutofit/>
          </a:bodyPr>
          <a:p>
            <a:pPr marL="216000" indent="-216000">
              <a:lnSpc>
                <a:spcPct val="100000"/>
              </a:lnSpc>
              <a:buClr>
                <a:srgbClr val="008c4f"/>
              </a:buClr>
              <a:buSzPct val="60000"/>
              <a:buFont typeface="OpenSymbol"/>
              <a:buChar char="◾"/>
            </a:pPr>
            <a:r>
              <a:rPr b="1" lang="en-GB" sz="1800" spc="-1" strike="noStrike">
                <a:solidFill>
                  <a:srgbClr val="000000"/>
                </a:solidFill>
                <a:latin typeface="DejaVu Sans"/>
                <a:ea typeface="DejaVu Sans"/>
              </a:rPr>
              <a:t>MushR example</a:t>
            </a:r>
            <a:endParaRPr b="0" lang="en-US"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GB" sz="1800" spc="-1" strike="noStrike">
                <a:solidFill>
                  <a:srgbClr val="000000"/>
                </a:solidFill>
                <a:latin typeface="DejaVu Sans"/>
                <a:ea typeface="DejaVu Sans"/>
              </a:rPr>
              <a:t>Experimental estimation:</a:t>
            </a:r>
            <a:endParaRPr b="0" lang="en-US" sz="1800" spc="-1" strike="noStrike">
              <a:solidFill>
                <a:srgbClr val="000000"/>
              </a:solidFill>
              <a:latin typeface="Arial"/>
            </a:endParaRPr>
          </a:p>
          <a:p>
            <a:pPr lvl="2" marL="648000" indent="-216000">
              <a:lnSpc>
                <a:spcPct val="100000"/>
              </a:lnSpc>
              <a:buClr>
                <a:srgbClr val="008c4f"/>
              </a:buClr>
              <a:buSzPct val="45000"/>
              <a:buFont typeface="OpenSymbol"/>
              <a:buChar char="—"/>
            </a:pPr>
            <a:r>
              <a:rPr b="0" lang="en-GB" sz="1800" spc="-1" strike="noStrike">
                <a:solidFill>
                  <a:srgbClr val="000000"/>
                </a:solidFill>
                <a:latin typeface="DejaVu Sans"/>
                <a:ea typeface="DejaVu Sans"/>
              </a:rPr>
              <a:t>Colonizable volume of a 5L substrate bag weighing 30g = </a:t>
            </a:r>
            <a:r>
              <a:rPr b="0" i="1" lang="en-GB" sz="1800" spc="-1" strike="noStrike">
                <a:solidFill>
                  <a:srgbClr val="000000"/>
                </a:solidFill>
                <a:latin typeface="DejaVu Sans"/>
                <a:ea typeface="DejaVu Sans"/>
              </a:rPr>
              <a:t>3L</a:t>
            </a:r>
            <a:endParaRPr b="0" lang="en-US" sz="1800" spc="-1" strike="noStrike">
              <a:solidFill>
                <a:srgbClr val="000000"/>
              </a:solidFill>
              <a:latin typeface="Arial"/>
            </a:endParaRPr>
          </a:p>
          <a:p>
            <a:pPr lvl="3" marL="864000" indent="-216000">
              <a:lnSpc>
                <a:spcPct val="100000"/>
              </a:lnSpc>
              <a:buClr>
                <a:srgbClr val="000000"/>
              </a:buClr>
              <a:buSzPct val="45000"/>
              <a:buFont typeface="Wingdings" charset="2"/>
              <a:buChar char=""/>
            </a:pPr>
            <a:r>
              <a:rPr b="0" i="1" lang="en-GB" sz="1800" spc="-1" strike="noStrike">
                <a:solidFill>
                  <a:srgbClr val="000000"/>
                </a:solidFill>
                <a:latin typeface="DejaVu Sans"/>
                <a:ea typeface="DejaVu Sans"/>
              </a:rPr>
              <a:t>Since we have to fold the bag a couple times to seal it.</a:t>
            </a:r>
            <a:endParaRPr b="0" lang="en-US" sz="1800" spc="-1" strike="noStrike">
              <a:solidFill>
                <a:srgbClr val="000000"/>
              </a:solidFill>
              <a:latin typeface="Arial"/>
            </a:endParaRPr>
          </a:p>
          <a:p>
            <a:pPr lvl="2" marL="648000" indent="-216000">
              <a:lnSpc>
                <a:spcPct val="100000"/>
              </a:lnSpc>
              <a:buClr>
                <a:srgbClr val="008c4f"/>
              </a:buClr>
              <a:buSzPct val="45000"/>
              <a:buFont typeface="OpenSymbol"/>
              <a:buChar char="—"/>
            </a:pPr>
            <a:r>
              <a:rPr b="0" lang="en-GB" sz="1800" spc="-1" strike="noStrike">
                <a:solidFill>
                  <a:srgbClr val="000000"/>
                </a:solidFill>
                <a:latin typeface="DejaVu Sans"/>
                <a:ea typeface="DejaVu Sans"/>
              </a:rPr>
              <a:t>Colonizable volume of a 3L substrate bucket weighing 90g = </a:t>
            </a:r>
            <a:r>
              <a:rPr b="0" i="1" lang="en-GB" sz="1800" spc="-1" strike="noStrike">
                <a:solidFill>
                  <a:srgbClr val="000000"/>
                </a:solidFill>
                <a:latin typeface="DejaVu Sans"/>
                <a:ea typeface="DejaVu Sans"/>
              </a:rPr>
              <a:t>3L (no change)</a:t>
            </a:r>
            <a:endParaRPr b="0" lang="en-US" sz="1800" spc="-1" strike="noStrike">
              <a:solidFill>
                <a:srgbClr val="000000"/>
              </a:solidFill>
              <a:latin typeface="Arial"/>
            </a:endParaRPr>
          </a:p>
          <a:p>
            <a:pPr lvl="2" marL="648000" indent="-216000">
              <a:lnSpc>
                <a:spcPct val="100000"/>
              </a:lnSpc>
              <a:buClr>
                <a:srgbClr val="008c4f"/>
              </a:buClr>
              <a:buSzPct val="45000"/>
              <a:buFont typeface="OpenSymbol"/>
              <a:buChar char="—"/>
            </a:pPr>
            <a:endParaRPr b="0" lang="en-US" sz="1800" spc="-1" strike="noStrike">
              <a:solidFill>
                <a:srgbClr val="000000"/>
              </a:solidFill>
              <a:latin typeface="Arial"/>
            </a:endParaRPr>
          </a:p>
          <a:p>
            <a:pPr lvl="2" marL="648000" indent="-216000">
              <a:lnSpc>
                <a:spcPct val="100000"/>
              </a:lnSpc>
              <a:buClr>
                <a:srgbClr val="008c4f"/>
              </a:buClr>
              <a:buSzPct val="45000"/>
              <a:buFont typeface="OpenSymbol"/>
              <a:buChar char="—"/>
            </a:pPr>
            <a:endParaRPr b="0" lang="en-US"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GB" sz="1800" spc="-1" strike="noStrike">
                <a:solidFill>
                  <a:srgbClr val="000000"/>
                </a:solidFill>
                <a:latin typeface="DejaVu Sans"/>
                <a:ea typeface="DejaVu Sans"/>
              </a:rPr>
              <a:t>This allows us to scale and compare the two container types on similar terms, e.g:</a:t>
            </a:r>
            <a:endParaRPr b="0" lang="en-US" sz="1800" spc="-1" strike="noStrike">
              <a:solidFill>
                <a:srgbClr val="000000"/>
              </a:solidFill>
              <a:latin typeface="Arial"/>
            </a:endParaRPr>
          </a:p>
          <a:p>
            <a:pPr lvl="2" marL="648000" indent="-216000">
              <a:lnSpc>
                <a:spcPct val="100000"/>
              </a:lnSpc>
              <a:buClr>
                <a:srgbClr val="008c4f"/>
              </a:buClr>
              <a:buSzPct val="45000"/>
              <a:buFont typeface="OpenSymbol"/>
              <a:buChar char="—"/>
            </a:pPr>
            <a:r>
              <a:rPr b="0" lang="en-GB" sz="1800" spc="-1" strike="noStrike">
                <a:solidFill>
                  <a:srgbClr val="000000"/>
                </a:solidFill>
                <a:latin typeface="DejaVu Sans"/>
                <a:ea typeface="DejaVu Sans"/>
              </a:rPr>
              <a:t>1000g of substrate bags, can contain (1000 ✕ 3 / 30) = 100 Liters of substrate.</a:t>
            </a:r>
            <a:endParaRPr b="0" lang="en-US" sz="1800" spc="-1" strike="noStrike">
              <a:solidFill>
                <a:srgbClr val="000000"/>
              </a:solidFill>
              <a:latin typeface="Arial"/>
            </a:endParaRPr>
          </a:p>
          <a:p>
            <a:pPr lvl="2" marL="648000" indent="-216000">
              <a:lnSpc>
                <a:spcPct val="100000"/>
              </a:lnSpc>
              <a:buClr>
                <a:srgbClr val="008c4f"/>
              </a:buClr>
              <a:buSzPct val="45000"/>
              <a:buFont typeface="OpenSymbol"/>
              <a:buChar char="—"/>
            </a:pPr>
            <a:r>
              <a:rPr b="0" lang="en-GB" sz="1800" spc="-1" strike="noStrike">
                <a:solidFill>
                  <a:srgbClr val="000000"/>
                </a:solidFill>
                <a:latin typeface="DejaVu Sans"/>
                <a:ea typeface="DejaVu Sans"/>
              </a:rPr>
              <a:t>1000g of substrate buckets, can contain (1000 ✕ 3 / 90) = 33.333 Liters of substrate.</a:t>
            </a:r>
            <a:endParaRPr b="0" lang="en-US" sz="1800" spc="-1" strike="noStrike">
              <a:solidFill>
                <a:srgbClr val="000000"/>
              </a:solidFill>
              <a:latin typeface="Arial"/>
            </a:endParaRPr>
          </a:p>
        </p:txBody>
      </p:sp>
      <p:sp>
        <p:nvSpPr>
          <p:cNvPr id="494" name="CustomShape 32"/>
          <p:cNvSpPr/>
          <p:nvPr/>
        </p:nvSpPr>
        <p:spPr>
          <a:xfrm>
            <a:off x="274320" y="6363360"/>
            <a:ext cx="109184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5" name="CustomShape 1"/>
          <p:cNvSpPr/>
          <p:nvPr/>
        </p:nvSpPr>
        <p:spPr>
          <a:xfrm>
            <a:off x="335520" y="764640"/>
            <a:ext cx="10734120" cy="484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Inventory Analysis (LCI)</a:t>
            </a:r>
            <a:endParaRPr b="0" lang="en-US" sz="2400" spc="-1" strike="noStrike">
              <a:solidFill>
                <a:srgbClr val="000000"/>
              </a:solidFill>
              <a:latin typeface="Arial"/>
            </a:endParaRPr>
          </a:p>
        </p:txBody>
      </p:sp>
      <p:sp>
        <p:nvSpPr>
          <p:cNvPr id="496" name="CustomShape 2"/>
          <p:cNvSpPr/>
          <p:nvPr/>
        </p:nvSpPr>
        <p:spPr>
          <a:xfrm>
            <a:off x="432720" y="1148040"/>
            <a:ext cx="10339560" cy="4802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Refining the system boundary</a:t>
            </a:r>
            <a:endParaRPr b="0" lang="en-US" sz="2200" spc="-1" strike="noStrike">
              <a:solidFill>
                <a:srgbClr val="000000"/>
              </a:solidFill>
              <a:latin typeface="Arial"/>
            </a:endParaRPr>
          </a:p>
        </p:txBody>
      </p:sp>
      <p:sp>
        <p:nvSpPr>
          <p:cNvPr id="497" name="CustomShape 3"/>
          <p:cNvSpPr/>
          <p:nvPr/>
        </p:nvSpPr>
        <p:spPr>
          <a:xfrm>
            <a:off x="335520" y="1268280"/>
            <a:ext cx="4911480" cy="502164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initial system boundary is revised, in accordance with the cut-off criteria established before.</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Further analysis may result in:</a:t>
            </a:r>
            <a:endParaRPr b="0" lang="en-US" sz="1800" spc="-1" strike="noStrike">
              <a:solidFill>
                <a:srgbClr val="000000"/>
              </a:solidFill>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Exclusion of life cycle stages or unit processes if they lack significance</a:t>
            </a:r>
            <a:endParaRPr b="0" lang="en-US" sz="1800" spc="-1" strike="noStrike">
              <a:solidFill>
                <a:srgbClr val="000000"/>
              </a:solidFill>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Exclusion of inputs or outputs</a:t>
            </a:r>
            <a:endParaRPr b="0" lang="en-US" sz="1800" spc="-1" strike="noStrike">
              <a:solidFill>
                <a:srgbClr val="000000"/>
              </a:solidFill>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Inclusion of new unit processes, inputs and outputs that are shown to be more significant than estimated before.</a:t>
            </a:r>
            <a:endParaRPr b="0" lang="en-US" sz="1800" spc="-1" strike="noStrike">
              <a:solidFill>
                <a:srgbClr val="000000"/>
              </a:solidFill>
              <a:latin typeface="Arial"/>
            </a:endParaRPr>
          </a:p>
        </p:txBody>
      </p:sp>
      <p:pic>
        <p:nvPicPr>
          <p:cNvPr id="498" name="" descr=""/>
          <p:cNvPicPr/>
          <p:nvPr/>
        </p:nvPicPr>
        <p:blipFill>
          <a:blip r:embed="rId1"/>
          <a:stretch/>
        </p:blipFill>
        <p:spPr>
          <a:xfrm>
            <a:off x="6320160" y="1623960"/>
            <a:ext cx="5160240" cy="4755600"/>
          </a:xfrm>
          <a:prstGeom prst="rect">
            <a:avLst/>
          </a:prstGeom>
          <a:ln w="0">
            <a:noFill/>
          </a:ln>
        </p:spPr>
      </p:pic>
      <p:sp>
        <p:nvSpPr>
          <p:cNvPr id="499" name="CustomShape 4"/>
          <p:cNvSpPr/>
          <p:nvPr/>
        </p:nvSpPr>
        <p:spPr>
          <a:xfrm>
            <a:off x="274320" y="6363360"/>
            <a:ext cx="109184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2"/>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00" name="CustomShape 1"/>
          <p:cNvSpPr/>
          <p:nvPr/>
        </p:nvSpPr>
        <p:spPr>
          <a:xfrm>
            <a:off x="335520" y="764640"/>
            <a:ext cx="10734120" cy="484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Impact Assessment (LCIA)</a:t>
            </a:r>
            <a:endParaRPr b="0" lang="en-US" sz="2400" spc="-1" strike="noStrike">
              <a:solidFill>
                <a:srgbClr val="000000"/>
              </a:solidFill>
              <a:latin typeface="Arial"/>
            </a:endParaRPr>
          </a:p>
        </p:txBody>
      </p:sp>
      <p:sp>
        <p:nvSpPr>
          <p:cNvPr id="501" name="CustomShape 2"/>
          <p:cNvSpPr/>
          <p:nvPr/>
        </p:nvSpPr>
        <p:spPr>
          <a:xfrm>
            <a:off x="432720" y="1148040"/>
            <a:ext cx="10339560" cy="4802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Definition</a:t>
            </a:r>
            <a:endParaRPr b="0" lang="en-US" sz="2200" spc="-1" strike="noStrike">
              <a:solidFill>
                <a:srgbClr val="000000"/>
              </a:solidFill>
              <a:latin typeface="Arial"/>
            </a:endParaRPr>
          </a:p>
        </p:txBody>
      </p:sp>
      <p:sp>
        <p:nvSpPr>
          <p:cNvPr id="502" name="CustomShape 4"/>
          <p:cNvSpPr/>
          <p:nvPr/>
        </p:nvSpPr>
        <p:spPr>
          <a:xfrm>
            <a:off x="274320" y="6255360"/>
            <a:ext cx="111470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503" name="CustomShape 5"/>
          <p:cNvSpPr/>
          <p:nvPr/>
        </p:nvSpPr>
        <p:spPr>
          <a:xfrm>
            <a:off x="274320" y="6003360"/>
            <a:ext cx="109184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504" name="CustomShape 116"/>
          <p:cNvSpPr/>
          <p:nvPr/>
        </p:nvSpPr>
        <p:spPr>
          <a:xfrm>
            <a:off x="457200" y="3429000"/>
            <a:ext cx="10057680" cy="114228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LCIA is the phase of life cycle assessment aimed at understanding and evaluating the magnitude and significance of the potential environmental impacts for a product system throughout the life cycle of the product.</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spTree>
      <p:nvGrpSpPr>
        <p:cNvPr id="1" name=""/>
        <p:cNvGrpSpPr/>
        <p:nvPr/>
      </p:nvGrpSpPr>
      <p:grpSpPr>
        <a:xfrm>
          <a:off x="0" y="0"/>
          <a:ext cx="0" cy="0"/>
          <a:chOff x="0" y="0"/>
          <a:chExt cx="0" cy="0"/>
        </a:xfrm>
      </p:grpSpPr>
      <p:sp>
        <p:nvSpPr>
          <p:cNvPr id="505" name="CustomShape 1"/>
          <p:cNvSpPr/>
          <p:nvPr/>
        </p:nvSpPr>
        <p:spPr>
          <a:xfrm>
            <a:off x="335520" y="764640"/>
            <a:ext cx="10734120" cy="484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Impact Assessment (LCIA)</a:t>
            </a:r>
            <a:endParaRPr b="0" lang="en-US" sz="2400" spc="-1" strike="noStrike">
              <a:solidFill>
                <a:srgbClr val="000000"/>
              </a:solidFill>
              <a:latin typeface="Arial"/>
            </a:endParaRPr>
          </a:p>
        </p:txBody>
      </p:sp>
      <p:sp>
        <p:nvSpPr>
          <p:cNvPr id="506" name="CustomShape 2"/>
          <p:cNvSpPr/>
          <p:nvPr/>
        </p:nvSpPr>
        <p:spPr>
          <a:xfrm>
            <a:off x="432720" y="1148040"/>
            <a:ext cx="10339560" cy="4802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Oveview</a:t>
            </a:r>
            <a:endParaRPr b="0" lang="en-US" sz="2200" spc="-1" strike="noStrike">
              <a:solidFill>
                <a:srgbClr val="000000"/>
              </a:solidFill>
              <a:latin typeface="Arial"/>
            </a:endParaRPr>
          </a:p>
        </p:txBody>
      </p:sp>
      <p:graphicFrame>
        <p:nvGraphicFramePr>
          <p:cNvPr id="507" name="Table 3"/>
          <p:cNvGraphicFramePr/>
          <p:nvPr/>
        </p:nvGraphicFramePr>
        <p:xfrm>
          <a:off x="5963400" y="2308680"/>
          <a:ext cx="5237640" cy="3176640"/>
        </p:xfrm>
        <a:graphic>
          <a:graphicData uri="http://schemas.openxmlformats.org/drawingml/2006/table">
            <a:tbl>
              <a:tblPr/>
              <a:tblGrid>
                <a:gridCol w="2125440"/>
                <a:gridCol w="3112560"/>
              </a:tblGrid>
              <a:tr h="253440">
                <a:tc>
                  <a:txBody>
                    <a:bodyPr lIns="90000" rIns="90000" anchor="t">
                      <a:noAutofit/>
                    </a:bodyPr>
                    <a:p>
                      <a:pPr>
                        <a:lnSpc>
                          <a:spcPct val="100000"/>
                        </a:lnSpc>
                      </a:pPr>
                      <a:r>
                        <a:rPr b="1" lang="en-US" sz="900" spc="-1" strike="noStrike">
                          <a:solidFill>
                            <a:srgbClr val="000000"/>
                          </a:solidFill>
                          <a:latin typeface="DejaVu Sans"/>
                        </a:rPr>
                        <a:t>Term</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nSpc>
                          <a:spcPct val="100000"/>
                        </a:lnSpc>
                      </a:pPr>
                      <a:r>
                        <a:rPr b="1" lang="en-US" sz="900" spc="-1" strike="noStrike">
                          <a:solidFill>
                            <a:srgbClr val="000000"/>
                          </a:solidFill>
                          <a:latin typeface="DejaVu Sans"/>
                        </a:rPr>
                        <a:t>Example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r>
              <a:tr h="253440">
                <a:tc>
                  <a:txBody>
                    <a:bodyPr lIns="90000" rIns="90000" anchor="t">
                      <a:noAutofit/>
                    </a:bodyPr>
                    <a:p>
                      <a:pPr>
                        <a:lnSpc>
                          <a:spcPct val="100000"/>
                        </a:lnSpc>
                      </a:pPr>
                      <a:r>
                        <a:rPr b="0" lang="en-US" sz="900" spc="-1" strike="noStrike">
                          <a:solidFill>
                            <a:srgbClr val="000000"/>
                          </a:solidFill>
                          <a:latin typeface="DejaVu Sans"/>
                        </a:rPr>
                        <a:t>Impact Category</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Climate change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53440">
                <a:tc>
                  <a:txBody>
                    <a:bodyPr lIns="90000" rIns="90000" anchor="t">
                      <a:noAutofit/>
                    </a:bodyPr>
                    <a:p>
                      <a:pPr>
                        <a:lnSpc>
                          <a:spcPct val="100000"/>
                        </a:lnSpc>
                      </a:pPr>
                      <a:r>
                        <a:rPr b="0" lang="en-US" sz="900" spc="-1" strike="noStrike">
                          <a:solidFill>
                            <a:srgbClr val="000000"/>
                          </a:solidFill>
                          <a:latin typeface="DejaVu Sans"/>
                        </a:rPr>
                        <a:t>LCI results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Amount of a greenhouse gas per functional unit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402480">
                <a:tc>
                  <a:txBody>
                    <a:bodyPr lIns="90000" rIns="90000" anchor="t">
                      <a:noAutofit/>
                    </a:bodyPr>
                    <a:p>
                      <a:pPr>
                        <a:lnSpc>
                          <a:spcPct val="100000"/>
                        </a:lnSpc>
                      </a:pPr>
                      <a:r>
                        <a:rPr b="0" lang="en-US" sz="900" spc="-1" strike="noStrike">
                          <a:solidFill>
                            <a:srgbClr val="000000"/>
                          </a:solidFill>
                          <a:latin typeface="DejaVu Sans"/>
                        </a:rPr>
                        <a:t>Characterization model</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Baseline model of 100 years of the Intergovernmental Panel on Climate Change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53440">
                <a:tc>
                  <a:txBody>
                    <a:bodyPr lIns="90000" rIns="90000" anchor="t">
                      <a:noAutofit/>
                    </a:bodyPr>
                    <a:p>
                      <a:pPr>
                        <a:lnSpc>
                          <a:spcPct val="100000"/>
                        </a:lnSpc>
                      </a:pPr>
                      <a:r>
                        <a:rPr b="0" lang="en-US" sz="900" spc="-1" strike="noStrike">
                          <a:solidFill>
                            <a:srgbClr val="000000"/>
                          </a:solidFill>
                          <a:latin typeface="DejaVu Sans"/>
                        </a:rPr>
                        <a:t>Category indicator</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Infrared radiative forcing (W/m²)</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402480">
                <a:tc>
                  <a:txBody>
                    <a:bodyPr lIns="90000" rIns="90000" anchor="t">
                      <a:noAutofit/>
                    </a:bodyPr>
                    <a:p>
                      <a:pPr>
                        <a:lnSpc>
                          <a:spcPct val="100000"/>
                        </a:lnSpc>
                      </a:pPr>
                      <a:r>
                        <a:rPr b="0" lang="en-US" sz="900" spc="-1" strike="noStrike">
                          <a:solidFill>
                            <a:srgbClr val="000000"/>
                          </a:solidFill>
                          <a:latin typeface="DejaVu Sans"/>
                        </a:rPr>
                        <a:t>Charecterization factor</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Global warming potential (GWP</a:t>
                      </a:r>
                      <a:r>
                        <a:rPr b="0" lang="en-US" sz="900" spc="-1" strike="noStrike" baseline="-8000">
                          <a:solidFill>
                            <a:srgbClr val="000000"/>
                          </a:solidFill>
                          <a:latin typeface="DejaVu Sans"/>
                        </a:rPr>
                        <a:t>100</a:t>
                      </a:r>
                      <a:r>
                        <a:rPr b="0" lang="en-US" sz="900" spc="-1" strike="noStrike">
                          <a:solidFill>
                            <a:srgbClr val="000000"/>
                          </a:solidFill>
                          <a:latin typeface="DejaVu Sans"/>
                        </a:rPr>
                        <a:t>) for each greenhouse gas (kg CO</a:t>
                      </a:r>
                      <a:r>
                        <a:rPr b="0" lang="en-US" sz="900" spc="-1" strike="noStrike" baseline="-8000">
                          <a:solidFill>
                            <a:srgbClr val="000000"/>
                          </a:solidFill>
                          <a:latin typeface="DejaVu Sans"/>
                        </a:rPr>
                        <a:t>2</a:t>
                      </a:r>
                      <a:r>
                        <a:rPr b="0" lang="en-US" sz="900" spc="-1" strike="noStrike">
                          <a:solidFill>
                            <a:srgbClr val="000000"/>
                          </a:solidFill>
                          <a:latin typeface="DejaVu Sans"/>
                        </a:rPr>
                        <a:t>–equivalents/ kg of gas)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53440">
                <a:tc>
                  <a:txBody>
                    <a:bodyPr lIns="90000" rIns="90000" anchor="t">
                      <a:noAutofit/>
                    </a:bodyPr>
                    <a:p>
                      <a:pPr>
                        <a:lnSpc>
                          <a:spcPct val="100000"/>
                        </a:lnSpc>
                      </a:pPr>
                      <a:r>
                        <a:rPr b="0" lang="en-US" sz="900" spc="-1" strike="noStrike">
                          <a:solidFill>
                            <a:srgbClr val="000000"/>
                          </a:solidFill>
                          <a:latin typeface="DejaVu Sans"/>
                        </a:rPr>
                        <a:t>Category indicator result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Kilograms of CO</a:t>
                      </a:r>
                      <a:r>
                        <a:rPr b="0" lang="en-US" sz="900" spc="-1" strike="noStrike" baseline="-8000">
                          <a:solidFill>
                            <a:srgbClr val="000000"/>
                          </a:solidFill>
                          <a:latin typeface="DejaVu Sans"/>
                        </a:rPr>
                        <a:t>2</a:t>
                      </a:r>
                      <a:r>
                        <a:rPr b="0" lang="en-US" sz="900" spc="-1" strike="noStrike">
                          <a:solidFill>
                            <a:srgbClr val="000000"/>
                          </a:solidFill>
                          <a:latin typeface="DejaVu Sans"/>
                        </a:rPr>
                        <a:t>–equivalents per functional unit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53440">
                <a:tc>
                  <a:txBody>
                    <a:bodyPr lIns="90000" rIns="90000" anchor="t">
                      <a:noAutofit/>
                    </a:bodyPr>
                    <a:p>
                      <a:pPr>
                        <a:lnSpc>
                          <a:spcPct val="100000"/>
                        </a:lnSpc>
                      </a:pPr>
                      <a:r>
                        <a:rPr b="0" lang="en-US" sz="900" spc="-1" strike="noStrike">
                          <a:solidFill>
                            <a:srgbClr val="000000"/>
                          </a:solidFill>
                          <a:latin typeface="DejaVu Sans"/>
                        </a:rPr>
                        <a:t>Category endpoints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Coral reefs, forests, crops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851040">
                <a:tc>
                  <a:txBody>
                    <a:bodyPr lIns="90000" rIns="90000" anchor="t">
                      <a:noAutofit/>
                    </a:bodyPr>
                    <a:p>
                      <a:pPr>
                        <a:lnSpc>
                          <a:spcPct val="100000"/>
                        </a:lnSpc>
                      </a:pPr>
                      <a:r>
                        <a:rPr b="0" lang="en-US" sz="900" spc="-1" strike="noStrike">
                          <a:solidFill>
                            <a:srgbClr val="000000"/>
                          </a:solidFill>
                          <a:latin typeface="DejaVu Sans"/>
                        </a:rPr>
                        <a:t>Environmental relevance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Infrared radiative forcing is a proxy for potential effects on the climate, depending on the integrated atmospheric heat adsorption caused by emissions and the distribution over time of the heat adsorption.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bl>
          </a:graphicData>
        </a:graphic>
      </p:graphicFrame>
      <p:sp>
        <p:nvSpPr>
          <p:cNvPr id="508" name="CustomShape 4"/>
          <p:cNvSpPr/>
          <p:nvPr/>
        </p:nvSpPr>
        <p:spPr>
          <a:xfrm>
            <a:off x="274320" y="6471360"/>
            <a:ext cx="111470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509" name="CustomShape 5"/>
          <p:cNvSpPr/>
          <p:nvPr/>
        </p:nvSpPr>
        <p:spPr>
          <a:xfrm>
            <a:off x="274320" y="6291360"/>
            <a:ext cx="109184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pic>
        <p:nvPicPr>
          <p:cNvPr id="510" name="" descr=""/>
          <p:cNvPicPr/>
          <p:nvPr/>
        </p:nvPicPr>
        <p:blipFill>
          <a:blip r:embed="rId3"/>
          <a:stretch/>
        </p:blipFill>
        <p:spPr>
          <a:xfrm>
            <a:off x="438840" y="1663200"/>
            <a:ext cx="5504040" cy="4051080"/>
          </a:xfrm>
          <a:prstGeom prst="rect">
            <a:avLst/>
          </a:prstGeom>
          <a:ln w="0">
            <a:noFill/>
          </a:ln>
        </p:spPr>
      </p:pic>
    </p:spTree>
  </p:cSld>
  <mc:AlternateContent>
    <mc:Choice Requires="p14">
      <p:transition spd="slow" p14:dur="2000"/>
    </mc:Choice>
    <mc:Fallback>
      <p:transition spd="slow"/>
    </mc:Fallback>
  </mc:AlternateContent>
</p:sld>
</file>

<file path=ppt/slides/slide5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11" name="CustomShape 77"/>
          <p:cNvSpPr/>
          <p:nvPr/>
        </p:nvSpPr>
        <p:spPr>
          <a:xfrm>
            <a:off x="335520" y="764640"/>
            <a:ext cx="10734120" cy="484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Impact Assessment (LCIA)</a:t>
            </a:r>
            <a:endParaRPr b="0" lang="en-US" sz="2400" spc="-1" strike="noStrike">
              <a:solidFill>
                <a:srgbClr val="000000"/>
              </a:solidFill>
              <a:latin typeface="Arial"/>
            </a:endParaRPr>
          </a:p>
        </p:txBody>
      </p:sp>
      <p:sp>
        <p:nvSpPr>
          <p:cNvPr id="512" name="CustomShape 115"/>
          <p:cNvSpPr/>
          <p:nvPr/>
        </p:nvSpPr>
        <p:spPr>
          <a:xfrm>
            <a:off x="432720" y="1148040"/>
            <a:ext cx="10339560" cy="4802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Oveview</a:t>
            </a:r>
            <a:endParaRPr b="0" lang="en-US" sz="2200" spc="-1" strike="noStrike">
              <a:solidFill>
                <a:srgbClr val="000000"/>
              </a:solidFill>
              <a:latin typeface="Arial"/>
            </a:endParaRPr>
          </a:p>
        </p:txBody>
      </p:sp>
      <p:sp>
        <p:nvSpPr>
          <p:cNvPr id="513" name="CustomShape 129"/>
          <p:cNvSpPr/>
          <p:nvPr/>
        </p:nvSpPr>
        <p:spPr>
          <a:xfrm>
            <a:off x="274320" y="6471360"/>
            <a:ext cx="111470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514" name="CustomShape 130"/>
          <p:cNvSpPr/>
          <p:nvPr/>
        </p:nvSpPr>
        <p:spPr>
          <a:xfrm>
            <a:off x="274320" y="6291360"/>
            <a:ext cx="109184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pic>
        <p:nvPicPr>
          <p:cNvPr id="515" name="" descr=""/>
          <p:cNvPicPr/>
          <p:nvPr/>
        </p:nvPicPr>
        <p:blipFill>
          <a:blip r:embed="rId3"/>
          <a:stretch/>
        </p:blipFill>
        <p:spPr>
          <a:xfrm>
            <a:off x="2514600" y="1249560"/>
            <a:ext cx="6858000" cy="5047560"/>
          </a:xfrm>
          <a:prstGeom prst="rect">
            <a:avLst/>
          </a:prstGeom>
          <a:ln w="0">
            <a:noFill/>
          </a:ln>
        </p:spPr>
      </p:pic>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6" name="CustomShape 1"/>
          <p:cNvSpPr/>
          <p:nvPr/>
        </p:nvSpPr>
        <p:spPr>
          <a:xfrm>
            <a:off x="335520" y="764640"/>
            <a:ext cx="1073556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LCA – Motivation</a:t>
            </a:r>
            <a:endParaRPr b="0" lang="en-US" sz="2400" spc="-1" strike="noStrike">
              <a:solidFill>
                <a:srgbClr val="000000"/>
              </a:solidFill>
              <a:latin typeface="Arial"/>
            </a:endParaRPr>
          </a:p>
        </p:txBody>
      </p:sp>
      <p:sp>
        <p:nvSpPr>
          <p:cNvPr id="237" name="CustomShape 2"/>
          <p:cNvSpPr/>
          <p:nvPr/>
        </p:nvSpPr>
        <p:spPr>
          <a:xfrm>
            <a:off x="6095880" y="1268640"/>
            <a:ext cx="4974840" cy="502308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spcBef>
                <a:spcPts val="479"/>
              </a:spcBef>
              <a:tabLst>
                <a:tab algn="l" pos="0"/>
              </a:tabLst>
            </a:pPr>
            <a:r>
              <a:rPr b="1" lang="en-US" sz="2400" spc="-1" strike="noStrike">
                <a:solidFill>
                  <a:srgbClr val="000000"/>
                </a:solidFill>
                <a:latin typeface="DejaVu Sans"/>
                <a:ea typeface="DejaVu Sans"/>
              </a:rPr>
              <a:t>Battery Electric Vehicles (EV) </a:t>
            </a:r>
            <a:endParaRPr b="0" lang="en-US" sz="2400" spc="-1" strike="noStrike">
              <a:solidFill>
                <a:srgbClr val="000000"/>
              </a:solidFill>
              <a:latin typeface="Arial"/>
            </a:endParaRPr>
          </a:p>
          <a:p>
            <a:pPr algn="ctr">
              <a:lnSpc>
                <a:spcPct val="100000"/>
              </a:lnSpc>
              <a:spcBef>
                <a:spcPts val="479"/>
              </a:spcBef>
              <a:tabLst>
                <a:tab algn="l" pos="0"/>
              </a:tabLst>
            </a:pPr>
            <a:endParaRPr b="0" lang="en-US" sz="2400" spc="-1" strike="noStrike">
              <a:solidFill>
                <a:srgbClr val="000000"/>
              </a:solidFill>
              <a:latin typeface="Arial"/>
            </a:endParaRPr>
          </a:p>
          <a:p>
            <a:pPr algn="ctr">
              <a:lnSpc>
                <a:spcPct val="100000"/>
              </a:lnSpc>
              <a:spcBef>
                <a:spcPts val="479"/>
              </a:spcBef>
              <a:tabLst>
                <a:tab algn="l" pos="0"/>
              </a:tabLst>
            </a:pPr>
            <a:r>
              <a:rPr b="0" lang="en-US" sz="2400" spc="-1" strike="noStrike">
                <a:solidFill>
                  <a:srgbClr val="000000"/>
                </a:solidFill>
                <a:latin typeface="DejaVu Sans"/>
                <a:ea typeface="DejaVu Sans"/>
              </a:rPr>
              <a:t>Or</a:t>
            </a:r>
            <a:endParaRPr b="0" lang="en-US" sz="2400" spc="-1" strike="noStrike">
              <a:solidFill>
                <a:srgbClr val="000000"/>
              </a:solidFill>
              <a:latin typeface="Arial"/>
            </a:endParaRPr>
          </a:p>
          <a:p>
            <a:pPr algn="ctr">
              <a:lnSpc>
                <a:spcPct val="100000"/>
              </a:lnSpc>
              <a:spcBef>
                <a:spcPts val="479"/>
              </a:spcBef>
              <a:tabLst>
                <a:tab algn="l" pos="0"/>
              </a:tabLst>
            </a:pPr>
            <a:endParaRPr b="0" lang="en-US" sz="2400" spc="-1" strike="noStrike">
              <a:solidFill>
                <a:srgbClr val="000000"/>
              </a:solidFill>
              <a:latin typeface="Arial"/>
            </a:endParaRPr>
          </a:p>
          <a:p>
            <a:pPr algn="ctr">
              <a:lnSpc>
                <a:spcPct val="100000"/>
              </a:lnSpc>
              <a:spcBef>
                <a:spcPts val="479"/>
              </a:spcBef>
              <a:tabLst>
                <a:tab algn="l" pos="0"/>
              </a:tabLst>
            </a:pPr>
            <a:r>
              <a:rPr b="1" lang="en-US" sz="2400" spc="-1" strike="noStrike">
                <a:solidFill>
                  <a:srgbClr val="000000"/>
                </a:solidFill>
                <a:latin typeface="DejaVu Sans"/>
                <a:ea typeface="DejaVu Sans"/>
              </a:rPr>
              <a:t>Internal Combustion Engine Vehicles</a:t>
            </a:r>
            <a:endParaRPr b="0" lang="en-US" sz="2400" spc="-1" strike="noStrike">
              <a:solidFill>
                <a:srgbClr val="000000"/>
              </a:solidFill>
              <a:latin typeface="Arial"/>
            </a:endParaRPr>
          </a:p>
        </p:txBody>
      </p:sp>
      <p:pic>
        <p:nvPicPr>
          <p:cNvPr id="238" name="Grafik 4_0" descr=""/>
          <p:cNvPicPr/>
          <p:nvPr/>
        </p:nvPicPr>
        <p:blipFill>
          <a:blip r:embed="rId1"/>
          <a:stretch/>
        </p:blipFill>
        <p:spPr>
          <a:xfrm>
            <a:off x="842760" y="1608120"/>
            <a:ext cx="4231800" cy="3623760"/>
          </a:xfrm>
          <a:prstGeom prst="rect">
            <a:avLst/>
          </a:prstGeom>
          <a:ln w="0">
            <a:noFill/>
          </a:ln>
        </p:spPr>
      </p:pic>
      <p:sp>
        <p:nvSpPr>
          <p:cNvPr id="239" name="CustomShape 3"/>
          <p:cNvSpPr/>
          <p:nvPr/>
        </p:nvSpPr>
        <p:spPr>
          <a:xfrm>
            <a:off x="274320" y="6492240"/>
            <a:ext cx="10518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Benjamin Leiding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 </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16" name="CustomShape 1"/>
          <p:cNvSpPr/>
          <p:nvPr/>
        </p:nvSpPr>
        <p:spPr>
          <a:xfrm>
            <a:off x="335520" y="764640"/>
            <a:ext cx="10734120" cy="484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Impact Assessment (LCIA)</a:t>
            </a:r>
            <a:endParaRPr b="0" lang="en-US" sz="2400" spc="-1" strike="noStrike">
              <a:solidFill>
                <a:srgbClr val="000000"/>
              </a:solidFill>
              <a:latin typeface="Arial"/>
            </a:endParaRPr>
          </a:p>
        </p:txBody>
      </p:sp>
      <p:sp>
        <p:nvSpPr>
          <p:cNvPr id="517" name="CustomShape 2"/>
          <p:cNvSpPr/>
          <p:nvPr/>
        </p:nvSpPr>
        <p:spPr>
          <a:xfrm>
            <a:off x="432720" y="1148040"/>
            <a:ext cx="10339560" cy="4802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MushR Example</a:t>
            </a:r>
            <a:endParaRPr b="0" lang="en-US" sz="2200" spc="-1" strike="noStrike">
              <a:solidFill>
                <a:srgbClr val="000000"/>
              </a:solidFill>
              <a:latin typeface="Arial"/>
            </a:endParaRPr>
          </a:p>
        </p:txBody>
      </p:sp>
      <p:graphicFrame>
        <p:nvGraphicFramePr>
          <p:cNvPr id="518" name="Table 3"/>
          <p:cNvGraphicFramePr/>
          <p:nvPr/>
        </p:nvGraphicFramePr>
        <p:xfrm>
          <a:off x="457200" y="2364120"/>
          <a:ext cx="10744200" cy="2250360"/>
        </p:xfrm>
        <a:graphic>
          <a:graphicData uri="http://schemas.openxmlformats.org/drawingml/2006/table">
            <a:tbl>
              <a:tblPr/>
              <a:tblGrid>
                <a:gridCol w="2385720"/>
                <a:gridCol w="2076120"/>
                <a:gridCol w="1694160"/>
                <a:gridCol w="2293920"/>
              </a:tblGrid>
              <a:tr h="312840">
                <a:tc>
                  <a:txBody>
                    <a:bodyPr lIns="90000" rIns="90000" anchor="t">
                      <a:noAutofit/>
                    </a:bodyPr>
                    <a:p>
                      <a:r>
                        <a:rPr b="1" lang="en-US" sz="1500" spc="-1" strike="noStrike">
                          <a:solidFill>
                            <a:srgbClr val="000000"/>
                          </a:solidFill>
                          <a:latin typeface="DejaVu Sans"/>
                        </a:rPr>
                        <a:t>Impact category</a:t>
                      </a:r>
                      <a:endParaRPr b="1" lang="en-US" sz="1500" spc="-1" strike="noStrike">
                        <a:solidFill>
                          <a:srgbClr val="000000"/>
                        </a:solidFill>
                        <a:latin typeface="DejaVu Sans"/>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r>
                        <a:rPr b="1" lang="en-US" sz="1500" spc="-1" strike="noStrike">
                          <a:solidFill>
                            <a:srgbClr val="000000"/>
                          </a:solidFill>
                          <a:latin typeface="DejaVu Sans"/>
                        </a:rPr>
                        <a:t>Reference unit</a:t>
                      </a:r>
                      <a:endParaRPr b="1" lang="en-US" sz="1500" spc="-1" strike="noStrike">
                        <a:solidFill>
                          <a:srgbClr val="000000"/>
                        </a:solidFill>
                        <a:latin typeface="DejaVu Sans"/>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r>
                        <a:rPr b="1" lang="en-US" sz="1500" spc="-1" strike="noStrike">
                          <a:solidFill>
                            <a:srgbClr val="000000"/>
                          </a:solidFill>
                          <a:latin typeface="DejaVu Sans"/>
                        </a:rPr>
                        <a:t>Mushroom </a:t>
                      </a:r>
                      <a:r>
                        <a:rPr b="1" lang="en-US" sz="1500" spc="-1" strike="noStrike">
                          <a:solidFill>
                            <a:srgbClr val="000000"/>
                          </a:solidFill>
                          <a:latin typeface="DejaVu Sans"/>
                        </a:rPr>
                        <a:t>Substrate Bag</a:t>
                      </a:r>
                      <a:endParaRPr b="1" lang="en-US" sz="1500" spc="-1" strike="noStrike">
                        <a:solidFill>
                          <a:srgbClr val="000000"/>
                        </a:solidFill>
                        <a:latin typeface="DejaVu Sans"/>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r>
                        <a:rPr b="1" lang="en-US" sz="1500" spc="-1" strike="noStrike">
                          <a:solidFill>
                            <a:srgbClr val="000000"/>
                          </a:solidFill>
                          <a:latin typeface="DejaVu Sans"/>
                        </a:rPr>
                        <a:t>MushR Reusable Pods</a:t>
                      </a:r>
                      <a:endParaRPr b="1" lang="en-US" sz="1500" spc="-1" strike="noStrike">
                        <a:solidFill>
                          <a:srgbClr val="000000"/>
                        </a:solidFill>
                        <a:latin typeface="DejaVu Sans"/>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r>
              <a:tr h="312840">
                <a:tc>
                  <a:txBody>
                    <a:bodyPr lIns="90000" rIns="90000" anchor="t">
                      <a:noAutofit/>
                    </a:bodyPr>
                    <a:p>
                      <a:r>
                        <a:rPr b="1" lang="en-US" sz="1500" spc="-1" strike="noStrike">
                          <a:solidFill>
                            <a:srgbClr val="000000"/>
                          </a:solidFill>
                          <a:latin typeface="DejaVu Sans"/>
                        </a:rPr>
                        <a:t>Acidification</a:t>
                      </a:r>
                      <a:endParaRPr b="1" lang="en-US" sz="1500" spc="-1" strike="noStrike">
                        <a:solidFill>
                          <a:srgbClr val="000000"/>
                        </a:solidFill>
                        <a:latin typeface="DejaVu Sans"/>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r>
                        <a:rPr b="0" lang="en-US" sz="1500" spc="-1" strike="noStrike">
                          <a:solidFill>
                            <a:srgbClr val="000000"/>
                          </a:solidFill>
                          <a:latin typeface="DejaVu Sans"/>
                        </a:rPr>
                        <a:t>H+ mmole eq</a:t>
                      </a:r>
                      <a:endParaRPr b="0" lang="en-US" sz="1500" spc="-1" strike="noStrike">
                        <a:solidFill>
                          <a:srgbClr val="000000"/>
                        </a:solidFill>
                        <a:latin typeface="DejaVu Sans"/>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r"/>
                      <a:r>
                        <a:rPr b="0" lang="en-US" sz="1500" spc="-1" strike="noStrike">
                          <a:solidFill>
                            <a:srgbClr val="000000"/>
                          </a:solidFill>
                          <a:latin typeface="DejaVu Sans"/>
                        </a:rPr>
                        <a:t>11.21</a:t>
                      </a:r>
                      <a:endParaRPr b="0" lang="en-US" sz="1500" spc="-1" strike="noStrike">
                        <a:solidFill>
                          <a:srgbClr val="000000"/>
                        </a:solidFill>
                        <a:latin typeface="DejaVu Sans"/>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r"/>
                      <a:r>
                        <a:rPr b="0" lang="en-US" sz="1500" spc="-1" strike="noStrike">
                          <a:solidFill>
                            <a:srgbClr val="000000"/>
                          </a:solidFill>
                          <a:latin typeface="DejaVu Sans"/>
                        </a:rPr>
                        <a:t>40.15</a:t>
                      </a:r>
                      <a:endParaRPr b="0" lang="en-US" sz="1500" spc="-1" strike="noStrike">
                        <a:solidFill>
                          <a:srgbClr val="000000"/>
                        </a:solidFill>
                        <a:latin typeface="DejaVu Sans"/>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312840">
                <a:tc>
                  <a:txBody>
                    <a:bodyPr lIns="90000" rIns="90000" anchor="t">
                      <a:noAutofit/>
                    </a:bodyPr>
                    <a:p>
                      <a:r>
                        <a:rPr b="1" lang="en-US" sz="1500" spc="-1" strike="noStrike">
                          <a:solidFill>
                            <a:srgbClr val="000000"/>
                          </a:solidFill>
                          <a:latin typeface="DejaVu Sans"/>
                        </a:rPr>
                        <a:t>Global warming</a:t>
                      </a:r>
                      <a:endParaRPr b="1" lang="en-US" sz="1500" spc="-1" strike="noStrike">
                        <a:solidFill>
                          <a:srgbClr val="000000"/>
                        </a:solidFill>
                        <a:latin typeface="DejaVu Sans"/>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r>
                        <a:rPr b="0" lang="en-US" sz="1500" spc="-1" strike="noStrike">
                          <a:solidFill>
                            <a:srgbClr val="000000"/>
                          </a:solidFill>
                          <a:latin typeface="DejaVu Sans"/>
                        </a:rPr>
                        <a:t>g CO2 eq</a:t>
                      </a:r>
                      <a:endParaRPr b="0" lang="en-US" sz="1500" spc="-1" strike="noStrike">
                        <a:solidFill>
                          <a:srgbClr val="000000"/>
                        </a:solidFill>
                        <a:latin typeface="DejaVu Sans"/>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r"/>
                      <a:r>
                        <a:rPr b="0" lang="en-US" sz="1500" spc="-1" strike="noStrike">
                          <a:solidFill>
                            <a:srgbClr val="000000"/>
                          </a:solidFill>
                          <a:latin typeface="DejaVu Sans"/>
                        </a:rPr>
                        <a:t>102.46</a:t>
                      </a:r>
                      <a:endParaRPr b="0" lang="en-US" sz="1500" spc="-1" strike="noStrike">
                        <a:solidFill>
                          <a:srgbClr val="000000"/>
                        </a:solidFill>
                        <a:latin typeface="DejaVu Sans"/>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r"/>
                      <a:r>
                        <a:rPr b="0" lang="en-US" sz="1500" spc="-1" strike="noStrike">
                          <a:solidFill>
                            <a:srgbClr val="000000"/>
                          </a:solidFill>
                          <a:latin typeface="DejaVu Sans"/>
                        </a:rPr>
                        <a:t>217.20</a:t>
                      </a:r>
                      <a:endParaRPr b="0" lang="en-US" sz="1500" spc="-1" strike="noStrike">
                        <a:solidFill>
                          <a:srgbClr val="000000"/>
                        </a:solidFill>
                        <a:latin typeface="DejaVu Sans"/>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312840">
                <a:tc>
                  <a:txBody>
                    <a:bodyPr lIns="90000" rIns="90000" anchor="t">
                      <a:noAutofit/>
                    </a:bodyPr>
                    <a:p>
                      <a:r>
                        <a:rPr b="1" lang="en-US" sz="1500" spc="-1" strike="noStrike">
                          <a:solidFill>
                            <a:srgbClr val="000000"/>
                          </a:solidFill>
                          <a:latin typeface="DejaVu Sans"/>
                        </a:rPr>
                        <a:t>Ozone depletion</a:t>
                      </a:r>
                      <a:endParaRPr b="1" lang="en-US" sz="1500" spc="-1" strike="noStrike">
                        <a:solidFill>
                          <a:srgbClr val="000000"/>
                        </a:solidFill>
                        <a:latin typeface="DejaVu Sans"/>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r>
                        <a:rPr b="0" lang="en-US" sz="1500" spc="-1" strike="noStrike">
                          <a:solidFill>
                            <a:srgbClr val="000000"/>
                          </a:solidFill>
                          <a:latin typeface="DejaVu Sans"/>
                        </a:rPr>
                        <a:t>g CFC-11 eq</a:t>
                      </a:r>
                      <a:endParaRPr b="0" lang="en-US" sz="1500" spc="-1" strike="noStrike">
                        <a:solidFill>
                          <a:srgbClr val="000000"/>
                        </a:solidFill>
                        <a:latin typeface="DejaVu Sans"/>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r"/>
                      <a:r>
                        <a:rPr b="0" lang="en-US" sz="1500" spc="-1" strike="noStrike">
                          <a:solidFill>
                            <a:srgbClr val="000000"/>
                          </a:solidFill>
                          <a:latin typeface="DejaVu Sans"/>
                        </a:rPr>
                        <a:t>2.64E-07</a:t>
                      </a:r>
                      <a:endParaRPr b="0" lang="en-US" sz="1500" spc="-1" strike="noStrike">
                        <a:solidFill>
                          <a:srgbClr val="000000"/>
                        </a:solidFill>
                        <a:latin typeface="DejaVu Sans"/>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r"/>
                      <a:r>
                        <a:rPr b="0" lang="en-US" sz="1500" spc="-1" strike="noStrike">
                          <a:solidFill>
                            <a:srgbClr val="000000"/>
                          </a:solidFill>
                          <a:latin typeface="DejaVu Sans"/>
                        </a:rPr>
                        <a:t>1.49E-06</a:t>
                      </a:r>
                      <a:endParaRPr b="0" lang="en-US" sz="1500" spc="-1" strike="noStrike">
                        <a:solidFill>
                          <a:srgbClr val="000000"/>
                        </a:solidFill>
                        <a:latin typeface="DejaVu Sans"/>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16000">
                <a:tc>
                  <a:txBody>
                    <a:bodyPr lIns="90000" rIns="90000" anchor="t">
                      <a:noAutofit/>
                    </a:bodyPr>
                    <a:p>
                      <a:r>
                        <a:rPr b="1" lang="en-US" sz="1500" spc="-1" strike="noStrike">
                          <a:solidFill>
                            <a:srgbClr val="000000"/>
                          </a:solidFill>
                          <a:latin typeface="DejaVu Sans"/>
                        </a:rPr>
                        <a:t>Water intake</a:t>
                      </a:r>
                      <a:endParaRPr b="1" lang="en-US" sz="1500" spc="-1" strike="noStrike">
                        <a:solidFill>
                          <a:srgbClr val="000000"/>
                        </a:solidFill>
                        <a:latin typeface="DejaVu Sans"/>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r>
                        <a:rPr b="0" lang="en-US" sz="1500" spc="-1" strike="noStrike">
                          <a:solidFill>
                            <a:srgbClr val="000000"/>
                          </a:solidFill>
                          <a:latin typeface="DejaVu Sans"/>
                        </a:rPr>
                        <a:t>liters</a:t>
                      </a:r>
                      <a:endParaRPr b="0" lang="en-US" sz="1500" spc="-1" strike="noStrike">
                        <a:solidFill>
                          <a:srgbClr val="000000"/>
                        </a:solidFill>
                        <a:latin typeface="DejaVu Sans"/>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r"/>
                      <a:r>
                        <a:rPr b="0" lang="en-US" sz="1500" spc="-1" strike="noStrike">
                          <a:solidFill>
                            <a:srgbClr val="000000"/>
                          </a:solidFill>
                          <a:latin typeface="DejaVu Sans"/>
                        </a:rPr>
                        <a:t>0.95</a:t>
                      </a:r>
                      <a:endParaRPr b="0" lang="en-US" sz="1500" spc="-1" strike="noStrike">
                        <a:solidFill>
                          <a:srgbClr val="000000"/>
                        </a:solidFill>
                        <a:latin typeface="DejaVu Sans"/>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r"/>
                      <a:r>
                        <a:rPr b="0" lang="en-US" sz="1500" spc="-1" strike="noStrike">
                          <a:solidFill>
                            <a:srgbClr val="000000"/>
                          </a:solidFill>
                          <a:latin typeface="DejaVu Sans"/>
                        </a:rPr>
                        <a:t>2.3</a:t>
                      </a:r>
                      <a:endParaRPr b="0" lang="en-US" sz="1500" spc="-1" strike="noStrike">
                        <a:solidFill>
                          <a:srgbClr val="000000"/>
                        </a:solidFill>
                        <a:latin typeface="DejaVu Sans"/>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bl>
          </a:graphicData>
        </a:graphic>
      </p:graphicFrame>
      <p:sp>
        <p:nvSpPr>
          <p:cNvPr id="519" name="CustomShape 6"/>
          <p:cNvSpPr/>
          <p:nvPr/>
        </p:nvSpPr>
        <p:spPr>
          <a:xfrm>
            <a:off x="274320" y="6255360"/>
            <a:ext cx="111470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Tables recreated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20" name="CustomShape 135"/>
          <p:cNvSpPr/>
          <p:nvPr/>
        </p:nvSpPr>
        <p:spPr>
          <a:xfrm>
            <a:off x="335520" y="764640"/>
            <a:ext cx="10734120" cy="484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a:t>
            </a:r>
            <a:r>
              <a:rPr b="1" lang="en-US" sz="2400" spc="-1" strike="noStrike">
                <a:solidFill>
                  <a:srgbClr val="000000"/>
                </a:solidFill>
                <a:latin typeface="DejaVu Sans"/>
                <a:ea typeface="DejaVu Sans"/>
              </a:rPr>
              <a:t>ycle </a:t>
            </a:r>
            <a:r>
              <a:rPr b="1" lang="en-US" sz="2400" spc="-1" strike="noStrike">
                <a:solidFill>
                  <a:srgbClr val="000000"/>
                </a:solidFill>
                <a:latin typeface="DejaVu Sans"/>
                <a:ea typeface="DejaVu Sans"/>
              </a:rPr>
              <a:t>Impa</a:t>
            </a:r>
            <a:r>
              <a:rPr b="1" lang="en-US" sz="2400" spc="-1" strike="noStrike">
                <a:solidFill>
                  <a:srgbClr val="000000"/>
                </a:solidFill>
                <a:latin typeface="DejaVu Sans"/>
                <a:ea typeface="DejaVu Sans"/>
              </a:rPr>
              <a:t>ct </a:t>
            </a:r>
            <a:r>
              <a:rPr b="1" lang="en-US" sz="2400" spc="-1" strike="noStrike">
                <a:solidFill>
                  <a:srgbClr val="000000"/>
                </a:solidFill>
                <a:latin typeface="DejaVu Sans"/>
                <a:ea typeface="DejaVu Sans"/>
              </a:rPr>
              <a:t>Asse</a:t>
            </a:r>
            <a:r>
              <a:rPr b="1" lang="en-US" sz="2400" spc="-1" strike="noStrike">
                <a:solidFill>
                  <a:srgbClr val="000000"/>
                </a:solidFill>
                <a:latin typeface="DejaVu Sans"/>
                <a:ea typeface="DejaVu Sans"/>
              </a:rPr>
              <a:t>ssm</a:t>
            </a:r>
            <a:r>
              <a:rPr b="1" lang="en-US" sz="2400" spc="-1" strike="noStrike">
                <a:solidFill>
                  <a:srgbClr val="000000"/>
                </a:solidFill>
                <a:latin typeface="DejaVu Sans"/>
                <a:ea typeface="DejaVu Sans"/>
              </a:rPr>
              <a:t>ent </a:t>
            </a:r>
            <a:r>
              <a:rPr b="1" lang="en-US" sz="2400" spc="-1" strike="noStrike">
                <a:solidFill>
                  <a:srgbClr val="000000"/>
                </a:solidFill>
                <a:latin typeface="DejaVu Sans"/>
                <a:ea typeface="DejaVu Sans"/>
              </a:rPr>
              <a:t>(LCI</a:t>
            </a:r>
            <a:r>
              <a:rPr b="1" lang="en-US" sz="2400" spc="-1" strike="noStrike">
                <a:solidFill>
                  <a:srgbClr val="000000"/>
                </a:solidFill>
                <a:latin typeface="DejaVu Sans"/>
                <a:ea typeface="DejaVu Sans"/>
              </a:rPr>
              <a:t>A)</a:t>
            </a:r>
            <a:endParaRPr b="0" lang="en-US" sz="2400" spc="-1" strike="noStrike">
              <a:solidFill>
                <a:srgbClr val="000000"/>
              </a:solidFill>
              <a:latin typeface="Arial"/>
            </a:endParaRPr>
          </a:p>
        </p:txBody>
      </p:sp>
      <p:sp>
        <p:nvSpPr>
          <p:cNvPr id="521" name="CustomShape 141"/>
          <p:cNvSpPr/>
          <p:nvPr/>
        </p:nvSpPr>
        <p:spPr>
          <a:xfrm>
            <a:off x="432720" y="1148040"/>
            <a:ext cx="10339560" cy="4802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MushR </a:t>
            </a:r>
            <a:r>
              <a:rPr b="1" lang="en-US" sz="2200" spc="-1" strike="noStrike">
                <a:solidFill>
                  <a:srgbClr val="666666"/>
                </a:solidFill>
                <a:latin typeface="DejaVu Sans"/>
                <a:ea typeface="DejaVu Sans"/>
              </a:rPr>
              <a:t>Example</a:t>
            </a:r>
            <a:endParaRPr b="0" lang="en-US" sz="2200" spc="-1" strike="noStrike">
              <a:solidFill>
                <a:srgbClr val="000000"/>
              </a:solidFill>
              <a:latin typeface="Arial"/>
            </a:endParaRPr>
          </a:p>
        </p:txBody>
      </p:sp>
      <p:graphicFrame>
        <p:nvGraphicFramePr>
          <p:cNvPr id="522" name="Table 4"/>
          <p:cNvGraphicFramePr/>
          <p:nvPr/>
        </p:nvGraphicFramePr>
        <p:xfrm>
          <a:off x="457200" y="2364120"/>
          <a:ext cx="10743840" cy="1293480"/>
        </p:xfrm>
        <a:graphic>
          <a:graphicData uri="http://schemas.openxmlformats.org/drawingml/2006/table">
            <a:tbl>
              <a:tblPr/>
              <a:tblGrid>
                <a:gridCol w="2385720"/>
                <a:gridCol w="2076120"/>
                <a:gridCol w="1694160"/>
                <a:gridCol w="2293920"/>
                <a:gridCol w="2294280"/>
              </a:tblGrid>
              <a:tr h="859680">
                <a:tc>
                  <a:txBody>
                    <a:bodyPr lIns="90000" rIns="90000" anchor="t">
                      <a:noAutofit/>
                    </a:bodyPr>
                    <a:p>
                      <a:r>
                        <a:rPr b="1" lang="en-US" sz="1500" spc="-1" strike="noStrike">
                          <a:solidFill>
                            <a:srgbClr val="000000"/>
                          </a:solidFill>
                          <a:latin typeface="DejaVu Sans"/>
                        </a:rPr>
                        <a:t>Impact </a:t>
                      </a:r>
                      <a:r>
                        <a:rPr b="1" lang="en-US" sz="1500" spc="-1" strike="noStrike">
                          <a:solidFill>
                            <a:srgbClr val="000000"/>
                          </a:solidFill>
                          <a:latin typeface="DejaVu Sans"/>
                        </a:rPr>
                        <a:t>categor</a:t>
                      </a:r>
                      <a:r>
                        <a:rPr b="1" lang="en-US" sz="1500" spc="-1" strike="noStrike">
                          <a:solidFill>
                            <a:srgbClr val="000000"/>
                          </a:solidFill>
                          <a:latin typeface="DejaVu Sans"/>
                        </a:rPr>
                        <a:t>y</a:t>
                      </a:r>
                      <a:endParaRPr b="1" lang="en-US" sz="1500" spc="-1" strike="noStrike">
                        <a:solidFill>
                          <a:srgbClr val="000000"/>
                        </a:solidFill>
                        <a:latin typeface="DejaVu Sans"/>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r>
                        <a:rPr b="1" lang="en-US" sz="1500" spc="-1" strike="noStrike">
                          <a:solidFill>
                            <a:srgbClr val="000000"/>
                          </a:solidFill>
                          <a:latin typeface="DejaVu Sans"/>
                        </a:rPr>
                        <a:t>Referen</a:t>
                      </a:r>
                      <a:r>
                        <a:rPr b="1" lang="en-US" sz="1500" spc="-1" strike="noStrike">
                          <a:solidFill>
                            <a:srgbClr val="000000"/>
                          </a:solidFill>
                          <a:latin typeface="DejaVu Sans"/>
                        </a:rPr>
                        <a:t>ce unit</a:t>
                      </a:r>
                      <a:endParaRPr b="1" lang="en-US" sz="1500" spc="-1" strike="noStrike">
                        <a:solidFill>
                          <a:srgbClr val="000000"/>
                        </a:solidFill>
                        <a:latin typeface="DejaVu Sans"/>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r>
                        <a:rPr b="1" lang="en-US" sz="1500" spc="-1" strike="noStrike">
                          <a:solidFill>
                            <a:srgbClr val="000000"/>
                          </a:solidFill>
                          <a:latin typeface="DejaVu Sans"/>
                        </a:rPr>
                        <a:t>Mushroom Substrate Bag</a:t>
                      </a:r>
                      <a:endParaRPr b="1" lang="en-US" sz="1500" spc="-1" strike="noStrike">
                        <a:solidFill>
                          <a:srgbClr val="000000"/>
                        </a:solidFill>
                        <a:latin typeface="DejaVu Sans"/>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r>
                        <a:rPr b="1" lang="en-US" sz="1500" spc="-1" strike="noStrike">
                          <a:solidFill>
                            <a:srgbClr val="000000"/>
                          </a:solidFill>
                          <a:latin typeface="DejaVu Sans"/>
                        </a:rPr>
                        <a:t>MushR Reusable </a:t>
                      </a:r>
                      <a:r>
                        <a:rPr b="1" lang="en-US" sz="1500" spc="-1" strike="noStrike">
                          <a:solidFill>
                            <a:srgbClr val="000000"/>
                          </a:solidFill>
                          <a:latin typeface="DejaVu Sans"/>
                        </a:rPr>
                        <a:t>Pods</a:t>
                      </a:r>
                      <a:endParaRPr b="1" lang="en-US" sz="1500" spc="-1" strike="noStrike">
                        <a:solidFill>
                          <a:srgbClr val="000000"/>
                        </a:solidFill>
                        <a:latin typeface="DejaVu Sans"/>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r>
                        <a:rPr b="1" lang="en-US" sz="1800" spc="-1" strike="noStrike">
                          <a:solidFill>
                            <a:srgbClr val="000000"/>
                          </a:solidFill>
                          <a:latin typeface="Arial"/>
                        </a:rPr>
                        <a:t>Mush</a:t>
                      </a:r>
                      <a:r>
                        <a:rPr b="1" lang="en-US" sz="1800" spc="-1" strike="noStrike">
                          <a:solidFill>
                            <a:srgbClr val="000000"/>
                          </a:solidFill>
                          <a:latin typeface="Arial"/>
                        </a:rPr>
                        <a:t>R </a:t>
                      </a:r>
                      <a:r>
                        <a:rPr b="1" lang="en-US" sz="1800" spc="-1" strike="noStrike">
                          <a:solidFill>
                            <a:srgbClr val="000000"/>
                          </a:solidFill>
                          <a:latin typeface="Arial"/>
                        </a:rPr>
                        <a:t>Pods </a:t>
                      </a:r>
                      <a:r>
                        <a:rPr b="1" lang="en-US" sz="1800" spc="-1" strike="noStrike">
                          <a:solidFill>
                            <a:srgbClr val="000000"/>
                          </a:solidFill>
                          <a:latin typeface="Arial"/>
                        </a:rPr>
                        <a:t>Break</a:t>
                      </a:r>
                      <a:r>
                        <a:rPr b="1" lang="en-US" sz="1800" spc="-1" strike="noStrike">
                          <a:solidFill>
                            <a:srgbClr val="000000"/>
                          </a:solidFill>
                          <a:latin typeface="Arial"/>
                        </a:rPr>
                        <a:t>-even </a:t>
                      </a:r>
                      <a:r>
                        <a:rPr b="1" lang="en-US" sz="1800" spc="-1" strike="noStrike">
                          <a:solidFill>
                            <a:srgbClr val="000000"/>
                          </a:solidFill>
                          <a:latin typeface="Arial"/>
                        </a:rPr>
                        <a:t>point </a:t>
                      </a:r>
                      <a:r>
                        <a:rPr b="1" lang="en-US" sz="1800" spc="-1" strike="noStrike">
                          <a:solidFill>
                            <a:srgbClr val="000000"/>
                          </a:solidFill>
                          <a:latin typeface="Arial"/>
                        </a:rPr>
                        <a:t>(reus</a:t>
                      </a:r>
                      <a:r>
                        <a:rPr b="1" lang="en-US" sz="1800" spc="-1" strike="noStrike">
                          <a:solidFill>
                            <a:srgbClr val="000000"/>
                          </a:solidFill>
                          <a:latin typeface="Arial"/>
                        </a:rPr>
                        <a:t>e </a:t>
                      </a:r>
                      <a:r>
                        <a:rPr b="1" lang="en-US" sz="1800" spc="-1" strike="noStrike">
                          <a:solidFill>
                            <a:srgbClr val="000000"/>
                          </a:solidFill>
                          <a:latin typeface="Arial"/>
                        </a:rPr>
                        <a:t>cycle</a:t>
                      </a:r>
                      <a:r>
                        <a:rPr b="1" lang="en-US" sz="1800" spc="-1" strike="noStrike">
                          <a:solidFill>
                            <a:srgbClr val="000000"/>
                          </a:solidFill>
                          <a:latin typeface="Arial"/>
                        </a:rPr>
                        <a:t>s)</a:t>
                      </a:r>
                      <a:endParaRPr b="0" lang="en-US" sz="1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r>
              <a:tr h="347760">
                <a:tc>
                  <a:txBody>
                    <a:bodyPr lIns="90000" rIns="90000" anchor="t">
                      <a:noAutofit/>
                    </a:bodyPr>
                    <a:p>
                      <a:r>
                        <a:rPr b="1" lang="en-US" sz="1500" spc="-1" strike="noStrike">
                          <a:solidFill>
                            <a:srgbClr val="000000"/>
                          </a:solidFill>
                          <a:latin typeface="DejaVu Sans"/>
                        </a:rPr>
                        <a:t>Acidif</a:t>
                      </a:r>
                      <a:r>
                        <a:rPr b="1" lang="en-US" sz="1500" spc="-1" strike="noStrike">
                          <a:solidFill>
                            <a:srgbClr val="000000"/>
                          </a:solidFill>
                          <a:latin typeface="DejaVu Sans"/>
                        </a:rPr>
                        <a:t>icatio</a:t>
                      </a:r>
                      <a:r>
                        <a:rPr b="1" lang="en-US" sz="1500" spc="-1" strike="noStrike">
                          <a:solidFill>
                            <a:srgbClr val="000000"/>
                          </a:solidFill>
                          <a:latin typeface="DejaVu Sans"/>
                        </a:rPr>
                        <a:t>n</a:t>
                      </a:r>
                      <a:endParaRPr b="1" lang="en-US" sz="1500" spc="-1" strike="noStrike">
                        <a:solidFill>
                          <a:srgbClr val="000000"/>
                        </a:solidFill>
                        <a:latin typeface="DejaVu Sans"/>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r>
                        <a:rPr b="0" lang="en-US" sz="1500" spc="-1" strike="noStrike">
                          <a:solidFill>
                            <a:srgbClr val="000000"/>
                          </a:solidFill>
                          <a:latin typeface="DejaVu Sans"/>
                        </a:rPr>
                        <a:t>H+ </a:t>
                      </a:r>
                      <a:r>
                        <a:rPr b="0" lang="en-US" sz="1500" spc="-1" strike="noStrike">
                          <a:solidFill>
                            <a:srgbClr val="000000"/>
                          </a:solidFill>
                          <a:latin typeface="DejaVu Sans"/>
                        </a:rPr>
                        <a:t>mmol</a:t>
                      </a:r>
                      <a:r>
                        <a:rPr b="0" lang="en-US" sz="1500" spc="-1" strike="noStrike">
                          <a:solidFill>
                            <a:srgbClr val="000000"/>
                          </a:solidFill>
                          <a:latin typeface="DejaVu Sans"/>
                        </a:rPr>
                        <a:t>e eq</a:t>
                      </a:r>
                      <a:endParaRPr b="0" lang="en-US" sz="1500" spc="-1" strike="noStrike">
                        <a:solidFill>
                          <a:srgbClr val="000000"/>
                        </a:solidFill>
                        <a:latin typeface="DejaVu Sans"/>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r"/>
                      <a:r>
                        <a:rPr b="0" lang="en-US" sz="1500" spc="-1" strike="noStrike">
                          <a:solidFill>
                            <a:srgbClr val="000000"/>
                          </a:solidFill>
                          <a:latin typeface="DejaVu Sans"/>
                        </a:rPr>
                        <a:t>11.21</a:t>
                      </a:r>
                      <a:endParaRPr b="0" lang="en-US" sz="1500" spc="-1" strike="noStrike">
                        <a:solidFill>
                          <a:srgbClr val="000000"/>
                        </a:solidFill>
                        <a:latin typeface="DejaVu Sans"/>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r"/>
                      <a:r>
                        <a:rPr b="0" lang="en-US" sz="1500" spc="-1" strike="noStrike">
                          <a:solidFill>
                            <a:srgbClr val="000000"/>
                          </a:solidFill>
                          <a:latin typeface="DejaVu Sans"/>
                        </a:rPr>
                        <a:t>40.15</a:t>
                      </a:r>
                      <a:endParaRPr b="0" lang="en-US" sz="1500" spc="-1" strike="noStrike">
                        <a:solidFill>
                          <a:srgbClr val="000000"/>
                        </a:solidFill>
                        <a:latin typeface="DejaVu Sans"/>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r"/>
                      <a:r>
                        <a:rPr b="0" lang="en-US" sz="1500" spc="-1" strike="noStrike">
                          <a:solidFill>
                            <a:srgbClr val="000000"/>
                          </a:solidFill>
                          <a:latin typeface="DejaVu Sans"/>
                        </a:rPr>
                        <a:t>3.6</a:t>
                      </a:r>
                      <a:endParaRPr b="0" lang="en-US" sz="1500" spc="-1" strike="noStrike">
                        <a:solidFill>
                          <a:srgbClr val="000000"/>
                        </a:solidFill>
                        <a:latin typeface="DejaVu Sans"/>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347760">
                <a:tc>
                  <a:txBody>
                    <a:bodyPr lIns="90000" rIns="90000" anchor="t">
                      <a:noAutofit/>
                    </a:bodyPr>
                    <a:p>
                      <a:r>
                        <a:rPr b="1" lang="en-US" sz="1500" spc="-1" strike="noStrike">
                          <a:solidFill>
                            <a:srgbClr val="000000"/>
                          </a:solidFill>
                          <a:latin typeface="DejaVu Sans"/>
                        </a:rPr>
                        <a:t>Global </a:t>
                      </a:r>
                      <a:r>
                        <a:rPr b="1" lang="en-US" sz="1500" spc="-1" strike="noStrike">
                          <a:solidFill>
                            <a:srgbClr val="000000"/>
                          </a:solidFill>
                          <a:latin typeface="DejaVu Sans"/>
                        </a:rPr>
                        <a:t>warmin</a:t>
                      </a:r>
                      <a:r>
                        <a:rPr b="1" lang="en-US" sz="1500" spc="-1" strike="noStrike">
                          <a:solidFill>
                            <a:srgbClr val="000000"/>
                          </a:solidFill>
                          <a:latin typeface="DejaVu Sans"/>
                        </a:rPr>
                        <a:t>g</a:t>
                      </a:r>
                      <a:endParaRPr b="1" lang="en-US" sz="1500" spc="-1" strike="noStrike">
                        <a:solidFill>
                          <a:srgbClr val="000000"/>
                        </a:solidFill>
                        <a:latin typeface="DejaVu Sans"/>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r>
                        <a:rPr b="0" lang="en-US" sz="1500" spc="-1" strike="noStrike">
                          <a:solidFill>
                            <a:srgbClr val="000000"/>
                          </a:solidFill>
                          <a:latin typeface="DejaVu Sans"/>
                        </a:rPr>
                        <a:t>g CO2 </a:t>
                      </a:r>
                      <a:r>
                        <a:rPr b="0" lang="en-US" sz="1500" spc="-1" strike="noStrike">
                          <a:solidFill>
                            <a:srgbClr val="000000"/>
                          </a:solidFill>
                          <a:latin typeface="DejaVu Sans"/>
                        </a:rPr>
                        <a:t>eq</a:t>
                      </a:r>
                      <a:endParaRPr b="0" lang="en-US" sz="1500" spc="-1" strike="noStrike">
                        <a:solidFill>
                          <a:srgbClr val="000000"/>
                        </a:solidFill>
                        <a:latin typeface="DejaVu Sans"/>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r"/>
                      <a:r>
                        <a:rPr b="0" lang="en-US" sz="1500" spc="-1" strike="noStrike">
                          <a:solidFill>
                            <a:srgbClr val="000000"/>
                          </a:solidFill>
                          <a:latin typeface="DejaVu Sans"/>
                        </a:rPr>
                        <a:t>102.46</a:t>
                      </a:r>
                      <a:endParaRPr b="0" lang="en-US" sz="1500" spc="-1" strike="noStrike">
                        <a:solidFill>
                          <a:srgbClr val="000000"/>
                        </a:solidFill>
                        <a:latin typeface="DejaVu Sans"/>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r"/>
                      <a:r>
                        <a:rPr b="0" lang="en-US" sz="1500" spc="-1" strike="noStrike">
                          <a:solidFill>
                            <a:srgbClr val="000000"/>
                          </a:solidFill>
                          <a:latin typeface="DejaVu Sans"/>
                        </a:rPr>
                        <a:t>217.2</a:t>
                      </a:r>
                      <a:r>
                        <a:rPr b="0" lang="en-US" sz="1500" spc="-1" strike="noStrike">
                          <a:solidFill>
                            <a:srgbClr val="000000"/>
                          </a:solidFill>
                          <a:latin typeface="DejaVu Sans"/>
                        </a:rPr>
                        <a:t>0</a:t>
                      </a:r>
                      <a:endParaRPr b="0" lang="en-US" sz="1500" spc="-1" strike="noStrike">
                        <a:solidFill>
                          <a:srgbClr val="000000"/>
                        </a:solidFill>
                        <a:latin typeface="DejaVu Sans"/>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r"/>
                      <a:r>
                        <a:rPr b="0" lang="en-US" sz="1500" spc="-1" strike="noStrike">
                          <a:solidFill>
                            <a:srgbClr val="000000"/>
                          </a:solidFill>
                          <a:latin typeface="DejaVu Sans"/>
                        </a:rPr>
                        <a:t>2.1</a:t>
                      </a:r>
                      <a:endParaRPr b="0" lang="en-US" sz="1500" spc="-1" strike="noStrike">
                        <a:solidFill>
                          <a:srgbClr val="000000"/>
                        </a:solidFill>
                        <a:latin typeface="DejaVu Sans"/>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347760">
                <a:tc>
                  <a:txBody>
                    <a:bodyPr lIns="90000" rIns="90000" anchor="t">
                      <a:noAutofit/>
                    </a:bodyPr>
                    <a:p>
                      <a:r>
                        <a:rPr b="1" lang="en-US" sz="1500" spc="-1" strike="noStrike">
                          <a:solidFill>
                            <a:srgbClr val="000000"/>
                          </a:solidFill>
                          <a:latin typeface="DejaVu Sans"/>
                        </a:rPr>
                        <a:t>Ozon</a:t>
                      </a:r>
                      <a:r>
                        <a:rPr b="1" lang="en-US" sz="1500" spc="-1" strike="noStrike">
                          <a:solidFill>
                            <a:srgbClr val="000000"/>
                          </a:solidFill>
                          <a:latin typeface="DejaVu Sans"/>
                        </a:rPr>
                        <a:t>e </a:t>
                      </a:r>
                      <a:r>
                        <a:rPr b="1" lang="en-US" sz="1500" spc="-1" strike="noStrike">
                          <a:solidFill>
                            <a:srgbClr val="000000"/>
                          </a:solidFill>
                          <a:latin typeface="DejaVu Sans"/>
                        </a:rPr>
                        <a:t>deple</a:t>
                      </a:r>
                      <a:r>
                        <a:rPr b="1" lang="en-US" sz="1500" spc="-1" strike="noStrike">
                          <a:solidFill>
                            <a:srgbClr val="000000"/>
                          </a:solidFill>
                          <a:latin typeface="DejaVu Sans"/>
                        </a:rPr>
                        <a:t>tion</a:t>
                      </a:r>
                      <a:endParaRPr b="1" lang="en-US" sz="1500" spc="-1" strike="noStrike">
                        <a:solidFill>
                          <a:srgbClr val="000000"/>
                        </a:solidFill>
                        <a:latin typeface="DejaVu Sans"/>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r>
                        <a:rPr b="0" lang="en-US" sz="1500" spc="-1" strike="noStrike">
                          <a:solidFill>
                            <a:srgbClr val="000000"/>
                          </a:solidFill>
                          <a:latin typeface="DejaVu Sans"/>
                        </a:rPr>
                        <a:t>g </a:t>
                      </a:r>
                      <a:r>
                        <a:rPr b="0" lang="en-US" sz="1500" spc="-1" strike="noStrike">
                          <a:solidFill>
                            <a:srgbClr val="000000"/>
                          </a:solidFill>
                          <a:latin typeface="DejaVu Sans"/>
                        </a:rPr>
                        <a:t>CFC-</a:t>
                      </a:r>
                      <a:r>
                        <a:rPr b="0" lang="en-US" sz="1500" spc="-1" strike="noStrike">
                          <a:solidFill>
                            <a:srgbClr val="000000"/>
                          </a:solidFill>
                          <a:latin typeface="DejaVu Sans"/>
                        </a:rPr>
                        <a:t>11 eq</a:t>
                      </a:r>
                      <a:endParaRPr b="0" lang="en-US" sz="1500" spc="-1" strike="noStrike">
                        <a:solidFill>
                          <a:srgbClr val="000000"/>
                        </a:solidFill>
                        <a:latin typeface="DejaVu Sans"/>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r"/>
                      <a:r>
                        <a:rPr b="0" lang="en-US" sz="1500" spc="-1" strike="noStrike">
                          <a:solidFill>
                            <a:srgbClr val="000000"/>
                          </a:solidFill>
                          <a:latin typeface="DejaVu Sans"/>
                        </a:rPr>
                        <a:t>2.64E-</a:t>
                      </a:r>
                      <a:r>
                        <a:rPr b="0" lang="en-US" sz="1500" spc="-1" strike="noStrike">
                          <a:solidFill>
                            <a:srgbClr val="000000"/>
                          </a:solidFill>
                          <a:latin typeface="DejaVu Sans"/>
                        </a:rPr>
                        <a:t>07</a:t>
                      </a:r>
                      <a:endParaRPr b="0" lang="en-US" sz="1500" spc="-1" strike="noStrike">
                        <a:solidFill>
                          <a:srgbClr val="000000"/>
                        </a:solidFill>
                        <a:latin typeface="DejaVu Sans"/>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r"/>
                      <a:r>
                        <a:rPr b="0" lang="en-US" sz="1500" spc="-1" strike="noStrike">
                          <a:solidFill>
                            <a:srgbClr val="000000"/>
                          </a:solidFill>
                          <a:latin typeface="DejaVu Sans"/>
                        </a:rPr>
                        <a:t>1.49E-</a:t>
                      </a:r>
                      <a:r>
                        <a:rPr b="0" lang="en-US" sz="1500" spc="-1" strike="noStrike">
                          <a:solidFill>
                            <a:srgbClr val="000000"/>
                          </a:solidFill>
                          <a:latin typeface="DejaVu Sans"/>
                        </a:rPr>
                        <a:t>06</a:t>
                      </a:r>
                      <a:endParaRPr b="0" lang="en-US" sz="1500" spc="-1" strike="noStrike">
                        <a:solidFill>
                          <a:srgbClr val="000000"/>
                        </a:solidFill>
                        <a:latin typeface="DejaVu Sans"/>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r"/>
                      <a:r>
                        <a:rPr b="0" lang="en-US" sz="1500" spc="-1" strike="noStrike">
                          <a:solidFill>
                            <a:srgbClr val="000000"/>
                          </a:solidFill>
                          <a:latin typeface="DejaVu Sans"/>
                        </a:rPr>
                        <a:t>5.6</a:t>
                      </a:r>
                      <a:endParaRPr b="0" lang="en-US" sz="1500" spc="-1" strike="noStrike">
                        <a:solidFill>
                          <a:srgbClr val="000000"/>
                        </a:solidFill>
                        <a:latin typeface="DejaVu Sans"/>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347760">
                <a:tc>
                  <a:txBody>
                    <a:bodyPr lIns="90000" rIns="90000" anchor="t">
                      <a:noAutofit/>
                    </a:bodyPr>
                    <a:p>
                      <a:r>
                        <a:rPr b="1" lang="en-US" sz="1500" spc="-1" strike="noStrike">
                          <a:solidFill>
                            <a:srgbClr val="000000"/>
                          </a:solidFill>
                          <a:latin typeface="DejaVu Sans"/>
                        </a:rPr>
                        <a:t>Water </a:t>
                      </a:r>
                      <a:r>
                        <a:rPr b="1" lang="en-US" sz="1500" spc="-1" strike="noStrike">
                          <a:solidFill>
                            <a:srgbClr val="000000"/>
                          </a:solidFill>
                          <a:latin typeface="DejaVu Sans"/>
                        </a:rPr>
                        <a:t>intake</a:t>
                      </a:r>
                      <a:endParaRPr b="1" lang="en-US" sz="1500" spc="-1" strike="noStrike">
                        <a:solidFill>
                          <a:srgbClr val="000000"/>
                        </a:solidFill>
                        <a:latin typeface="DejaVu Sans"/>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r>
                        <a:rPr b="0" lang="en-US" sz="1500" spc="-1" strike="noStrike">
                          <a:solidFill>
                            <a:srgbClr val="000000"/>
                          </a:solidFill>
                          <a:latin typeface="DejaVu Sans"/>
                        </a:rPr>
                        <a:t>liters</a:t>
                      </a:r>
                      <a:endParaRPr b="0" lang="en-US" sz="1500" spc="-1" strike="noStrike">
                        <a:solidFill>
                          <a:srgbClr val="000000"/>
                        </a:solidFill>
                        <a:latin typeface="DejaVu Sans"/>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r"/>
                      <a:r>
                        <a:rPr b="0" lang="en-US" sz="1500" spc="-1" strike="noStrike">
                          <a:solidFill>
                            <a:srgbClr val="000000"/>
                          </a:solidFill>
                          <a:latin typeface="DejaVu Sans"/>
                        </a:rPr>
                        <a:t>0.95</a:t>
                      </a:r>
                      <a:endParaRPr b="0" lang="en-US" sz="1500" spc="-1" strike="noStrike">
                        <a:solidFill>
                          <a:srgbClr val="000000"/>
                        </a:solidFill>
                        <a:latin typeface="DejaVu Sans"/>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r"/>
                      <a:r>
                        <a:rPr b="0" lang="en-US" sz="1500" spc="-1" strike="noStrike">
                          <a:solidFill>
                            <a:srgbClr val="000000"/>
                          </a:solidFill>
                          <a:latin typeface="DejaVu Sans"/>
                        </a:rPr>
                        <a:t>2.3</a:t>
                      </a:r>
                      <a:endParaRPr b="0" lang="en-US" sz="1500" spc="-1" strike="noStrike">
                        <a:solidFill>
                          <a:srgbClr val="000000"/>
                        </a:solidFill>
                        <a:latin typeface="DejaVu Sans"/>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r"/>
                      <a:r>
                        <a:rPr b="0" lang="en-US" sz="1500" spc="-1" strike="noStrike">
                          <a:solidFill>
                            <a:srgbClr val="000000"/>
                          </a:solidFill>
                          <a:latin typeface="DejaVu Sans"/>
                        </a:rPr>
                        <a:t>2.4</a:t>
                      </a:r>
                      <a:endParaRPr b="0" lang="en-US" sz="1500" spc="-1" strike="noStrike">
                        <a:solidFill>
                          <a:srgbClr val="000000"/>
                        </a:solidFill>
                        <a:latin typeface="DejaVu Sans"/>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bl>
          </a:graphicData>
        </a:graphic>
      </p:graphicFrame>
      <p:sp>
        <p:nvSpPr>
          <p:cNvPr id="523" name="CustomShape 142"/>
          <p:cNvSpPr/>
          <p:nvPr/>
        </p:nvSpPr>
        <p:spPr>
          <a:xfrm>
            <a:off x="274320" y="6255360"/>
            <a:ext cx="111470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Tables recreated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24" name="CustomShape 136"/>
          <p:cNvSpPr/>
          <p:nvPr/>
        </p:nvSpPr>
        <p:spPr>
          <a:xfrm>
            <a:off x="335520" y="764640"/>
            <a:ext cx="10734120" cy="484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Impact Assessment (LCIA)</a:t>
            </a:r>
            <a:endParaRPr b="0" lang="en-US" sz="2400" spc="-1" strike="noStrike">
              <a:solidFill>
                <a:srgbClr val="000000"/>
              </a:solidFill>
              <a:latin typeface="Arial"/>
            </a:endParaRPr>
          </a:p>
        </p:txBody>
      </p:sp>
      <p:sp>
        <p:nvSpPr>
          <p:cNvPr id="525" name="CustomShape 137"/>
          <p:cNvSpPr/>
          <p:nvPr/>
        </p:nvSpPr>
        <p:spPr>
          <a:xfrm>
            <a:off x="432720" y="1148040"/>
            <a:ext cx="10339560" cy="4802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2020 </a:t>
            </a:r>
            <a:r>
              <a:rPr b="1" lang="en-US" sz="2200" spc="-1" strike="noStrike">
                <a:solidFill>
                  <a:srgbClr val="666666"/>
                </a:solidFill>
                <a:latin typeface="DejaVu Sans"/>
                <a:ea typeface="DejaVu Sans"/>
              </a:rPr>
              <a:t>EU </a:t>
            </a:r>
            <a:r>
              <a:rPr b="1" lang="en-US" sz="2200" spc="-1" strike="noStrike">
                <a:solidFill>
                  <a:srgbClr val="666666"/>
                </a:solidFill>
                <a:latin typeface="DejaVu Sans"/>
                <a:ea typeface="DejaVu Sans"/>
              </a:rPr>
              <a:t>Study </a:t>
            </a:r>
            <a:r>
              <a:rPr b="1" lang="en-US" sz="2200" spc="-1" strike="noStrike">
                <a:solidFill>
                  <a:srgbClr val="666666"/>
                </a:solidFill>
                <a:latin typeface="DejaVu Sans"/>
                <a:ea typeface="DejaVu Sans"/>
              </a:rPr>
              <a:t>Exam</a:t>
            </a:r>
            <a:r>
              <a:rPr b="1" lang="en-US" sz="2200" spc="-1" strike="noStrike">
                <a:solidFill>
                  <a:srgbClr val="666666"/>
                </a:solidFill>
                <a:latin typeface="DejaVu Sans"/>
                <a:ea typeface="DejaVu Sans"/>
              </a:rPr>
              <a:t>ple</a:t>
            </a:r>
            <a:endParaRPr b="0" lang="en-US" sz="2200" spc="-1" strike="noStrike">
              <a:solidFill>
                <a:srgbClr val="000000"/>
              </a:solidFill>
              <a:latin typeface="Arial"/>
            </a:endParaRPr>
          </a:p>
        </p:txBody>
      </p:sp>
      <p:graphicFrame>
        <p:nvGraphicFramePr>
          <p:cNvPr id="526" name="Table 1"/>
          <p:cNvGraphicFramePr/>
          <p:nvPr/>
        </p:nvGraphicFramePr>
        <p:xfrm>
          <a:off x="417240" y="1861560"/>
          <a:ext cx="5465160" cy="4196880"/>
        </p:xfrm>
        <a:graphic>
          <a:graphicData uri="http://schemas.openxmlformats.org/drawingml/2006/table">
            <a:tbl>
              <a:tblPr/>
              <a:tblGrid>
                <a:gridCol w="2217600"/>
                <a:gridCol w="3247920"/>
              </a:tblGrid>
              <a:tr h="226080">
                <a:tc>
                  <a:txBody>
                    <a:bodyPr lIns="90000" rIns="90000" anchor="t">
                      <a:noAutofit/>
                    </a:bodyPr>
                    <a:p>
                      <a:pPr>
                        <a:lnSpc>
                          <a:spcPct val="100000"/>
                        </a:lnSpc>
                      </a:pPr>
                      <a:r>
                        <a:rPr b="1" lang="en-US" sz="900" spc="-1" strike="noStrike">
                          <a:solidFill>
                            <a:srgbClr val="000000"/>
                          </a:solidFill>
                          <a:latin typeface="DejaVu Sans"/>
                        </a:rPr>
                        <a:t>Impact Category</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nSpc>
                          <a:spcPct val="100000"/>
                        </a:lnSpc>
                      </a:pPr>
                      <a:r>
                        <a:rPr b="1" lang="en-US" sz="900" spc="-1" strike="noStrike">
                          <a:solidFill>
                            <a:srgbClr val="000000"/>
                          </a:solidFill>
                          <a:latin typeface="DejaVu Sans"/>
                        </a:rPr>
                        <a:t>Indicator and unit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r>
              <a:tr h="360360">
                <a:tc>
                  <a:txBody>
                    <a:bodyPr lIns="90000" rIns="90000" anchor="t">
                      <a:noAutofit/>
                    </a:bodyPr>
                    <a:p>
                      <a:pPr>
                        <a:lnSpc>
                          <a:spcPct val="100000"/>
                        </a:lnSpc>
                      </a:pPr>
                      <a:r>
                        <a:rPr b="0" lang="en-US" sz="900" spc="-1" strike="noStrike">
                          <a:solidFill>
                            <a:srgbClr val="000000"/>
                          </a:solidFill>
                          <a:latin typeface="DejaVu Sans"/>
                        </a:rPr>
                        <a:t>Climate change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Greenhouse gas </a:t>
                      </a:r>
                      <a:r>
                        <a:rPr b="0" lang="en-US" sz="900" spc="-1" strike="noStrike">
                          <a:solidFill>
                            <a:srgbClr val="000000"/>
                          </a:solidFill>
                          <a:latin typeface="DejaVu Sans"/>
                        </a:rPr>
                        <a:t>emissions </a:t>
                      </a:r>
                      <a:r>
                        <a:rPr b="0" lang="en-US" sz="900" spc="-1" strike="noStrike">
                          <a:solidFill>
                            <a:srgbClr val="000000"/>
                          </a:solidFill>
                          <a:latin typeface="DejaVu Sans"/>
                        </a:rPr>
                        <a:t>GWP100 in CO</a:t>
                      </a:r>
                      <a:r>
                        <a:rPr b="0" lang="en-US" sz="900" spc="-1" strike="noStrike" baseline="-8000">
                          <a:solidFill>
                            <a:srgbClr val="000000"/>
                          </a:solidFill>
                          <a:latin typeface="DejaVu Sans"/>
                        </a:rPr>
                        <a:t>2 </a:t>
                      </a:r>
                      <a:r>
                        <a:rPr b="0" lang="en-US" sz="900" spc="-1" strike="noStrike">
                          <a:solidFill>
                            <a:srgbClr val="000000"/>
                          </a:solidFill>
                          <a:latin typeface="DejaVu Sans"/>
                        </a:rPr>
                        <a:t>eq (including </a:t>
                      </a:r>
                      <a:r>
                        <a:rPr b="0" lang="en-US" sz="900" spc="-1" strike="noStrike">
                          <a:solidFill>
                            <a:srgbClr val="000000"/>
                          </a:solidFill>
                          <a:latin typeface="DejaVu Sans"/>
                        </a:rPr>
                        <a:t>carbon </a:t>
                      </a:r>
                      <a:r>
                        <a:rPr b="0" lang="en-US" sz="900" spc="-1" strike="noStrike">
                          <a:solidFill>
                            <a:srgbClr val="000000"/>
                          </a:solidFill>
                          <a:latin typeface="DejaVu Sans"/>
                        </a:rPr>
                        <a:t>feedbacks)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360360">
                <a:tc>
                  <a:txBody>
                    <a:bodyPr lIns="90000" rIns="90000" anchor="t">
                      <a:noAutofit/>
                    </a:bodyPr>
                    <a:p>
                      <a:pPr>
                        <a:lnSpc>
                          <a:spcPct val="100000"/>
                        </a:lnSpc>
                      </a:pPr>
                      <a:r>
                        <a:rPr b="0" lang="en-US" sz="900" spc="-1" strike="noStrike">
                          <a:solidFill>
                            <a:srgbClr val="000000"/>
                          </a:solidFill>
                          <a:latin typeface="DejaVu Sans"/>
                        </a:rPr>
                        <a:t>Energy consumption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Cumulative energy demand in MJ: non-renewable (fossil and nuclear) and renewable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a:lnSpc>
                          <a:spcPct val="100000"/>
                        </a:lnSpc>
                      </a:pPr>
                      <a:r>
                        <a:rPr b="0" lang="en-US" sz="900" spc="-1" strike="noStrike">
                          <a:solidFill>
                            <a:srgbClr val="000000"/>
                          </a:solidFill>
                          <a:latin typeface="DejaVu Sans"/>
                        </a:rPr>
                        <a:t>Acidification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Acidification potential in SO</a:t>
                      </a:r>
                      <a:r>
                        <a:rPr b="0" lang="en-US" sz="900" spc="-1" strike="noStrike" baseline="-8000">
                          <a:solidFill>
                            <a:srgbClr val="000000"/>
                          </a:solidFill>
                          <a:latin typeface="DejaVu Sans"/>
                        </a:rPr>
                        <a:t>2 </a:t>
                      </a:r>
                      <a:r>
                        <a:rPr b="0" lang="en-US" sz="900" spc="-1" strike="noStrike">
                          <a:solidFill>
                            <a:srgbClr val="000000"/>
                          </a:solidFill>
                          <a:latin typeface="DejaVu Sans"/>
                        </a:rPr>
                        <a:t>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a:lnSpc>
                          <a:spcPct val="100000"/>
                        </a:lnSpc>
                      </a:pPr>
                      <a:r>
                        <a:rPr b="0" lang="en-US" sz="900" spc="-1" strike="noStrike">
                          <a:solidFill>
                            <a:srgbClr val="000000"/>
                          </a:solidFill>
                          <a:latin typeface="DejaVu Sans"/>
                        </a:rPr>
                        <a:t>Eutrophication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Eutrophic</a:t>
                      </a:r>
                      <a:r>
                        <a:rPr b="0" lang="en-US" sz="900" spc="-1" strike="noStrike">
                          <a:solidFill>
                            <a:srgbClr val="000000"/>
                          </a:solidFill>
                          <a:latin typeface="DejaVu Sans"/>
                        </a:rPr>
                        <a:t>ation </a:t>
                      </a:r>
                      <a:r>
                        <a:rPr b="0" lang="en-US" sz="900" spc="-1" strike="noStrike">
                          <a:solidFill>
                            <a:srgbClr val="000000"/>
                          </a:solidFill>
                          <a:latin typeface="DejaVu Sans"/>
                        </a:rPr>
                        <a:t>potential </a:t>
                      </a:r>
                      <a:r>
                        <a:rPr b="0" lang="en-US" sz="900" spc="-1" strike="noStrike">
                          <a:solidFill>
                            <a:srgbClr val="000000"/>
                          </a:solidFill>
                          <a:latin typeface="DejaVu Sans"/>
                        </a:rPr>
                        <a:t>in PO</a:t>
                      </a:r>
                      <a:r>
                        <a:rPr b="0" lang="en-US" sz="900" spc="-1" strike="noStrike" baseline="-8000">
                          <a:solidFill>
                            <a:srgbClr val="000000"/>
                          </a:solidFill>
                          <a:latin typeface="DejaVu Sans"/>
                        </a:rPr>
                        <a:t>4</a:t>
                      </a:r>
                      <a:r>
                        <a:rPr b="0" lang="en-US" sz="900" spc="-1" strike="noStrike" baseline="33000">
                          <a:solidFill>
                            <a:srgbClr val="000000"/>
                          </a:solidFill>
                          <a:latin typeface="DejaVu Sans"/>
                        </a:rPr>
                        <a:t>3-</a:t>
                      </a:r>
                      <a:r>
                        <a:rPr b="0" lang="en-US" sz="900" spc="-1" strike="noStrike">
                          <a:solidFill>
                            <a:srgbClr val="000000"/>
                          </a:solidFill>
                          <a:latin typeface="DejaVu Sans"/>
                        </a:rPr>
                        <a:t> 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360360">
                <a:tc>
                  <a:txBody>
                    <a:bodyPr lIns="90000" rIns="90000" anchor="t">
                      <a:noAutofit/>
                    </a:bodyPr>
                    <a:p>
                      <a:pPr>
                        <a:lnSpc>
                          <a:spcPct val="100000"/>
                        </a:lnSpc>
                      </a:pPr>
                      <a:r>
                        <a:rPr b="0" lang="en-US" sz="900" spc="-1" strike="noStrike">
                          <a:solidFill>
                            <a:srgbClr val="000000"/>
                          </a:solidFill>
                          <a:latin typeface="DejaVu Sans"/>
                        </a:rPr>
                        <a:t>Photochemical </a:t>
                      </a:r>
                      <a:r>
                        <a:rPr b="0" lang="en-US" sz="900" spc="-1" strike="noStrike">
                          <a:solidFill>
                            <a:srgbClr val="000000"/>
                          </a:solidFill>
                          <a:latin typeface="DejaVu Sans"/>
                        </a:rPr>
                        <a:t>ozone formation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Photochemical Ozone Creation Potential POCP in NMVOC 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a:lnSpc>
                          <a:spcPct val="100000"/>
                        </a:lnSpc>
                      </a:pPr>
                      <a:r>
                        <a:rPr b="0" lang="en-US" sz="900" spc="-1" strike="noStrike">
                          <a:solidFill>
                            <a:srgbClr val="000000"/>
                          </a:solidFill>
                          <a:latin typeface="DejaVu Sans"/>
                        </a:rPr>
                        <a:t>Ozone depletion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ODP in R11 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a:lnSpc>
                          <a:spcPct val="100000"/>
                        </a:lnSpc>
                      </a:pPr>
                      <a:r>
                        <a:rPr b="0" lang="en-US" sz="900" spc="-1" strike="noStrike">
                          <a:solidFill>
                            <a:srgbClr val="000000"/>
                          </a:solidFill>
                          <a:latin typeface="DejaVu Sans"/>
                        </a:rPr>
                        <a:t>Ionising radiation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Ionising radiation potentials in U235 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a:lnSpc>
                          <a:spcPct val="100000"/>
                        </a:lnSpc>
                      </a:pPr>
                      <a:r>
                        <a:rPr b="0" lang="en-US" sz="900" spc="-1" strike="noStrike">
                          <a:solidFill>
                            <a:srgbClr val="000000"/>
                          </a:solidFill>
                          <a:latin typeface="DejaVu Sans"/>
                        </a:rPr>
                        <a:t>Particulate matter</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Particulate matter formation in PM2.5 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360360">
                <a:tc>
                  <a:txBody>
                    <a:bodyPr lIns="90000" rIns="90000" anchor="t">
                      <a:noAutofit/>
                    </a:bodyPr>
                    <a:p>
                      <a:pPr>
                        <a:lnSpc>
                          <a:spcPct val="100000"/>
                        </a:lnSpc>
                      </a:pPr>
                      <a:r>
                        <a:rPr b="0" lang="en-US" sz="900" spc="-1" strike="noStrike">
                          <a:solidFill>
                            <a:srgbClr val="000000"/>
                          </a:solidFill>
                          <a:latin typeface="DejaVu Sans"/>
                        </a:rPr>
                        <a:t>Human toxicity, cancer and non-cancer</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Comparative </a:t>
                      </a:r>
                      <a:r>
                        <a:rPr b="0" lang="en-US" sz="900" spc="-1" strike="noStrike">
                          <a:solidFill>
                            <a:srgbClr val="000000"/>
                          </a:solidFill>
                          <a:latin typeface="DejaVu Sans"/>
                        </a:rPr>
                        <a:t>Toxic Unit for </a:t>
                      </a:r>
                      <a:r>
                        <a:rPr b="0" lang="en-US" sz="900" spc="-1" strike="noStrike">
                          <a:solidFill>
                            <a:srgbClr val="000000"/>
                          </a:solidFill>
                          <a:latin typeface="DejaVu Sans"/>
                        </a:rPr>
                        <a:t>Human Health in </a:t>
                      </a:r>
                      <a:r>
                        <a:rPr b="0" lang="en-US" sz="900" spc="-1" strike="noStrike">
                          <a:solidFill>
                            <a:srgbClr val="000000"/>
                          </a:solidFill>
                          <a:latin typeface="DejaVu Sans"/>
                        </a:rPr>
                        <a:t>CTUh</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a:lnSpc>
                          <a:spcPct val="100000"/>
                        </a:lnSpc>
                      </a:pPr>
                      <a:r>
                        <a:rPr b="0" lang="en-US" sz="900" spc="-1" strike="noStrike">
                          <a:solidFill>
                            <a:srgbClr val="000000"/>
                          </a:solidFill>
                          <a:latin typeface="DejaVu Sans"/>
                        </a:rPr>
                        <a:t>Ecotoxicity, freshwater</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Comparative Toxic Unit for ecosystems in CTUe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360360">
                <a:tc>
                  <a:txBody>
                    <a:bodyPr lIns="90000" rIns="90000" anchor="t">
                      <a:noAutofit/>
                    </a:bodyPr>
                    <a:p>
                      <a:pPr>
                        <a:lnSpc>
                          <a:spcPct val="100000"/>
                        </a:lnSpc>
                      </a:pPr>
                      <a:r>
                        <a:rPr b="0" lang="en-US" sz="900" spc="-1" strike="noStrike">
                          <a:solidFill>
                            <a:srgbClr val="000000"/>
                          </a:solidFill>
                          <a:latin typeface="DejaVu Sans"/>
                        </a:rPr>
                        <a:t>Resource depletion – minerals and metals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ADP ultimate reserves in Sb 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360360">
                <a:tc>
                  <a:txBody>
                    <a:bodyPr lIns="90000" rIns="90000" anchor="t">
                      <a:noAutofit/>
                    </a:bodyPr>
                    <a:p>
                      <a:pPr>
                        <a:lnSpc>
                          <a:spcPct val="100000"/>
                        </a:lnSpc>
                      </a:pPr>
                      <a:r>
                        <a:rPr b="0" lang="en-US" sz="900" spc="-1" strike="noStrike">
                          <a:solidFill>
                            <a:srgbClr val="000000"/>
                          </a:solidFill>
                          <a:latin typeface="DejaVu Sans"/>
                        </a:rPr>
                        <a:t>Resource depletion – fossil energy carriers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ADP fossil in MJ</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a:lnSpc>
                          <a:spcPct val="100000"/>
                        </a:lnSpc>
                      </a:pPr>
                      <a:r>
                        <a:rPr b="0" lang="en-US" sz="900" spc="-1" strike="noStrike">
                          <a:solidFill>
                            <a:srgbClr val="000000"/>
                          </a:solidFill>
                          <a:latin typeface="DejaVu Sans"/>
                        </a:rPr>
                        <a:t>Land use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Land occupation in m² * a</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a:lnSpc>
                          <a:spcPct val="100000"/>
                        </a:lnSpc>
                      </a:pPr>
                      <a:r>
                        <a:rPr b="0" lang="en-US" sz="900" spc="-1" strike="noStrike">
                          <a:solidFill>
                            <a:srgbClr val="000000"/>
                          </a:solidFill>
                          <a:latin typeface="DejaVu Sans"/>
                        </a:rPr>
                        <a:t>Water scarcity</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Scarcity-adjusted water use in m³</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bl>
          </a:graphicData>
        </a:graphic>
      </p:graphicFrame>
      <p:graphicFrame>
        <p:nvGraphicFramePr>
          <p:cNvPr id="527" name="Table 2"/>
          <p:cNvGraphicFramePr/>
          <p:nvPr/>
        </p:nvGraphicFramePr>
        <p:xfrm>
          <a:off x="6194160" y="2547000"/>
          <a:ext cx="4946760" cy="1985040"/>
        </p:xfrm>
        <a:graphic>
          <a:graphicData uri="http://schemas.openxmlformats.org/drawingml/2006/table">
            <a:tbl>
              <a:tblPr/>
              <a:tblGrid>
                <a:gridCol w="803160"/>
                <a:gridCol w="1025640"/>
                <a:gridCol w="1192320"/>
                <a:gridCol w="626040"/>
                <a:gridCol w="1299960"/>
              </a:tblGrid>
              <a:tr h="494640">
                <a:tc>
                  <a:txBody>
                    <a:bodyPr lIns="90000" rIns="90000" anchor="t">
                      <a:noAutofit/>
                    </a:bodyPr>
                    <a:p>
                      <a:pPr algn="ctr">
                        <a:lnSpc>
                          <a:spcPct val="100000"/>
                        </a:lnSpc>
                      </a:pPr>
                      <a:r>
                        <a:rPr b="1" lang="en-US" sz="900" spc="-1" strike="noStrike">
                          <a:solidFill>
                            <a:srgbClr val="000000"/>
                          </a:solidFill>
                          <a:latin typeface="DejaVu Sans"/>
                        </a:rPr>
                        <a:t>Pollutant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gn="ctr">
                        <a:lnSpc>
                          <a:spcPct val="100000"/>
                        </a:lnSpc>
                      </a:pPr>
                      <a:r>
                        <a:rPr b="1" lang="en-US" sz="900" spc="-1" strike="noStrike">
                          <a:solidFill>
                            <a:srgbClr val="000000"/>
                          </a:solidFill>
                          <a:latin typeface="DejaVu Sans"/>
                        </a:rPr>
                        <a:t>Acidification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gn="ctr">
                        <a:lnSpc>
                          <a:spcPct val="100000"/>
                        </a:lnSpc>
                      </a:pPr>
                      <a:r>
                        <a:rPr b="1" lang="en-US" sz="900" spc="-1" strike="noStrike">
                          <a:solidFill>
                            <a:srgbClr val="000000"/>
                          </a:solidFill>
                          <a:latin typeface="DejaVu Sans"/>
                        </a:rPr>
                        <a:t>Eutrophication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gn="ctr">
                        <a:lnSpc>
                          <a:spcPct val="100000"/>
                        </a:lnSpc>
                      </a:pPr>
                      <a:r>
                        <a:rPr b="1" lang="en-US" sz="900" spc="-1" strike="noStrike">
                          <a:solidFill>
                            <a:srgbClr val="000000"/>
                          </a:solidFill>
                          <a:latin typeface="DejaVu Sans"/>
                        </a:rPr>
                        <a:t>POCP</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gn="ctr">
                        <a:lnSpc>
                          <a:spcPct val="100000"/>
                        </a:lnSpc>
                      </a:pPr>
                      <a:r>
                        <a:rPr b="1" lang="en-US" sz="900" spc="-1" strike="noStrike">
                          <a:solidFill>
                            <a:srgbClr val="000000"/>
                          </a:solidFill>
                          <a:latin typeface="DejaVu Sans"/>
                        </a:rPr>
                        <a:t>Particulate matter formation (PMF)</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r>
              <a:tr h="226080">
                <a:tc>
                  <a:txBody>
                    <a:bodyPr lIns="90000" rIns="90000" anchor="t">
                      <a:noAutofit/>
                    </a:bodyPr>
                    <a:p>
                      <a:pPr algn="ctr">
                        <a:lnSpc>
                          <a:spcPct val="100000"/>
                        </a:lnSpc>
                      </a:pPr>
                      <a:r>
                        <a:rPr b="0" lang="en-US" sz="900" spc="-1" strike="noStrike">
                          <a:solidFill>
                            <a:srgbClr val="000000"/>
                          </a:solidFill>
                          <a:latin typeface="DejaVu Sans"/>
                        </a:rPr>
                        <a:t>CO</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a:lnSpc>
                          <a:spcPct val="100000"/>
                        </a:lnSpc>
                      </a:pPr>
                      <a:r>
                        <a:rPr b="0" lang="en-US" sz="900" spc="-1" strike="noStrike">
                          <a:solidFill>
                            <a:srgbClr val="000000"/>
                          </a:solidFill>
                          <a:latin typeface="DejaVu Sans"/>
                        </a:rPr>
                        <a:t>0</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marL="216000" indent="-214920" algn="ctr">
                        <a:lnSpc>
                          <a:spcPct val="100000"/>
                        </a:lnSpc>
                        <a:buClr>
                          <a:srgbClr val="000000"/>
                        </a:buClr>
                        <a:buSzPct val="45000"/>
                        <a:buFont typeface="Wingdings" charset="2"/>
                        <a:buChar char=""/>
                      </a:pPr>
                      <a:r>
                        <a:rPr b="0" lang="en-US" sz="900" spc="-1" strike="noStrike">
                          <a:solidFill>
                            <a:srgbClr val="000000"/>
                          </a:solidFill>
                          <a:latin typeface="DejaVu Serif"/>
                        </a:rPr>
                        <a:t>0</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a:lnSpc>
                          <a:spcPct val="100000"/>
                        </a:lnSpc>
                      </a:pPr>
                      <a:r>
                        <a:rPr b="0" lang="en-US" sz="900" spc="-1" strike="noStrike">
                          <a:solidFill>
                            <a:srgbClr val="000000"/>
                          </a:solidFill>
                          <a:latin typeface="DejaVu Serif"/>
                        </a:rPr>
                        <a:t>0.0456</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a:lnSpc>
                          <a:spcPct val="100000"/>
                        </a:lnSpc>
                      </a:pPr>
                      <a:r>
                        <a:rPr b="0" lang="en-US" sz="900" spc="-1" strike="noStrike">
                          <a:solidFill>
                            <a:srgbClr val="000000"/>
                          </a:solidFill>
                          <a:latin typeface="DejaVu Serif"/>
                        </a:rPr>
                        <a:t>0</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algn="ctr">
                        <a:lnSpc>
                          <a:spcPct val="100000"/>
                        </a:lnSpc>
                      </a:pPr>
                      <a:r>
                        <a:rPr b="0" lang="en-US" sz="900" spc="-1" strike="noStrike">
                          <a:solidFill>
                            <a:srgbClr val="000000"/>
                          </a:solidFill>
                          <a:latin typeface="DejaVu Sans"/>
                        </a:rPr>
                        <a:t>NH</a:t>
                      </a:r>
                      <a:r>
                        <a:rPr b="0" lang="en-US" sz="900" spc="-1" strike="noStrike" baseline="-8000">
                          <a:solidFill>
                            <a:srgbClr val="000000"/>
                          </a:solidFill>
                          <a:latin typeface="DejaVu Sans"/>
                        </a:rPr>
                        <a:t>3</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a:lnSpc>
                          <a:spcPct val="100000"/>
                        </a:lnSpc>
                      </a:pPr>
                      <a:r>
                        <a:rPr b="0" lang="en-US" sz="900" spc="-1" strike="noStrike">
                          <a:solidFill>
                            <a:srgbClr val="000000"/>
                          </a:solidFill>
                          <a:latin typeface="DejaVu Sans"/>
                        </a:rPr>
                        <a:t>1.6</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a:lnSpc>
                          <a:spcPct val="100000"/>
                        </a:lnSpc>
                      </a:pPr>
                      <a:r>
                        <a:rPr b="0" lang="en-US" sz="900" spc="-1" strike="noStrike">
                          <a:solidFill>
                            <a:srgbClr val="000000"/>
                          </a:solidFill>
                          <a:latin typeface="DejaVu Serif"/>
                        </a:rPr>
                        <a:t>0.35</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a:lnSpc>
                          <a:spcPct val="100000"/>
                        </a:lnSpc>
                      </a:pPr>
                      <a:r>
                        <a:rPr b="0" lang="en-US" sz="900" spc="-1" strike="noStrike">
                          <a:solidFill>
                            <a:srgbClr val="000000"/>
                          </a:solidFill>
                          <a:latin typeface="DejaVu Sans"/>
                        </a:rPr>
                        <a:t>0</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a:lnSpc>
                          <a:spcPct val="100000"/>
                        </a:lnSpc>
                      </a:pPr>
                      <a:r>
                        <a:rPr b="0" lang="en-US" sz="900" spc="-1" strike="noStrike">
                          <a:solidFill>
                            <a:srgbClr val="000000"/>
                          </a:solidFill>
                          <a:latin typeface="DejaVu Sans"/>
                        </a:rPr>
                        <a:t>0.64</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360000">
                <a:tc>
                  <a:txBody>
                    <a:bodyPr lIns="90000" rIns="90000" anchor="t">
                      <a:noAutofit/>
                    </a:bodyPr>
                    <a:p>
                      <a:pPr algn="ctr">
                        <a:lnSpc>
                          <a:spcPct val="100000"/>
                        </a:lnSpc>
                      </a:pPr>
                      <a:r>
                        <a:rPr b="0" lang="en-US" sz="900" spc="-1" strike="noStrike">
                          <a:solidFill>
                            <a:srgbClr val="000000"/>
                          </a:solidFill>
                          <a:latin typeface="DejaVu Sans"/>
                        </a:rPr>
                        <a:t>NO</a:t>
                      </a:r>
                      <a:r>
                        <a:rPr b="0" lang="en-US" sz="900" spc="-1" strike="noStrike" baseline="-8000">
                          <a:solidFill>
                            <a:srgbClr val="000000"/>
                          </a:solidFill>
                          <a:latin typeface="DejaVu Sans"/>
                        </a:rPr>
                        <a:t>x</a:t>
                      </a:r>
                      <a:endParaRPr b="0" lang="en-US" sz="900" spc="-1" strike="noStrike">
                        <a:solidFill>
                          <a:srgbClr val="000000"/>
                        </a:solidFill>
                        <a:latin typeface="Arial"/>
                      </a:endParaRPr>
                    </a:p>
                    <a:p>
                      <a:pPr algn="ctr">
                        <a:lnSpc>
                          <a:spcPct val="100000"/>
                        </a:lnSpc>
                      </a:pP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a:lnSpc>
                          <a:spcPct val="100000"/>
                        </a:lnSpc>
                      </a:pPr>
                      <a:r>
                        <a:rPr b="0" lang="en-US" sz="900" spc="-1" strike="noStrike">
                          <a:solidFill>
                            <a:srgbClr val="000000"/>
                          </a:solidFill>
                          <a:latin typeface="DejaVu Sans"/>
                        </a:rPr>
                        <a:t>0.5</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a:lnSpc>
                          <a:spcPct val="100000"/>
                        </a:lnSpc>
                      </a:pPr>
                      <a:r>
                        <a:rPr b="0" lang="en-US" sz="900" spc="-1" strike="noStrike">
                          <a:solidFill>
                            <a:srgbClr val="000000"/>
                          </a:solidFill>
                          <a:latin typeface="DejaVu Sans"/>
                        </a:rPr>
                        <a:t>0.13</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a:lnSpc>
                          <a:spcPct val="100000"/>
                        </a:lnSpc>
                      </a:pPr>
                      <a:r>
                        <a:rPr b="0" lang="en-US" sz="900" spc="-1" strike="noStrike">
                          <a:solidFill>
                            <a:srgbClr val="000000"/>
                          </a:solidFill>
                          <a:latin typeface="DejaVu Sans"/>
                        </a:rPr>
                        <a:t>1</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a:lnSpc>
                          <a:spcPct val="100000"/>
                        </a:lnSpc>
                      </a:pPr>
                      <a:r>
                        <a:rPr b="0" lang="en-US" sz="900" spc="-1" strike="noStrike">
                          <a:solidFill>
                            <a:srgbClr val="000000"/>
                          </a:solidFill>
                          <a:latin typeface="DejaVu Sans"/>
                        </a:rPr>
                        <a:t>0.88</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algn="ctr">
                        <a:lnSpc>
                          <a:spcPct val="100000"/>
                        </a:lnSpc>
                      </a:pPr>
                      <a:r>
                        <a:rPr b="0" lang="en-US" sz="900" spc="-1" strike="noStrike">
                          <a:solidFill>
                            <a:srgbClr val="000000"/>
                          </a:solidFill>
                          <a:latin typeface="DejaVu Sans"/>
                        </a:rPr>
                        <a:t>PM</a:t>
                      </a:r>
                      <a:r>
                        <a:rPr b="0" lang="en-US" sz="900" spc="-1" strike="noStrike" baseline="-8000">
                          <a:solidFill>
                            <a:srgbClr val="000000"/>
                          </a:solidFill>
                          <a:latin typeface="DejaVu Sans"/>
                        </a:rPr>
                        <a:t>2.5</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a:lnSpc>
                          <a:spcPct val="100000"/>
                        </a:lnSpc>
                      </a:pPr>
                      <a:r>
                        <a:rPr b="0" lang="en-US" sz="900" spc="-1" strike="noStrike">
                          <a:solidFill>
                            <a:srgbClr val="000000"/>
                          </a:solidFill>
                          <a:latin typeface="DejaVu Sans"/>
                        </a:rPr>
                        <a:t>0</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a:lnSpc>
                          <a:spcPct val="100000"/>
                        </a:lnSpc>
                      </a:pPr>
                      <a:r>
                        <a:rPr b="0" lang="en-US" sz="900" spc="-1" strike="noStrike">
                          <a:solidFill>
                            <a:srgbClr val="000000"/>
                          </a:solidFill>
                          <a:latin typeface="DejaVu Sans"/>
                        </a:rPr>
                        <a:t>0</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a:lnSpc>
                          <a:spcPct val="100000"/>
                        </a:lnSpc>
                      </a:pPr>
                      <a:r>
                        <a:rPr b="0" lang="en-US" sz="900" spc="-1" strike="noStrike">
                          <a:solidFill>
                            <a:srgbClr val="000000"/>
                          </a:solidFill>
                          <a:latin typeface="DejaVu Sans"/>
                        </a:rPr>
                        <a:t>0</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a:lnSpc>
                          <a:spcPct val="100000"/>
                        </a:lnSpc>
                      </a:pPr>
                      <a:r>
                        <a:rPr b="0" lang="en-US" sz="900" spc="-1" strike="noStrike">
                          <a:solidFill>
                            <a:srgbClr val="000000"/>
                          </a:solidFill>
                          <a:latin typeface="DejaVu Sans"/>
                        </a:rPr>
                        <a:t>1</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algn="ctr">
                        <a:lnSpc>
                          <a:spcPct val="100000"/>
                        </a:lnSpc>
                      </a:pPr>
                      <a:r>
                        <a:rPr b="0" lang="en-US" sz="900" spc="-1" strike="noStrike">
                          <a:solidFill>
                            <a:srgbClr val="000000"/>
                          </a:solidFill>
                          <a:latin typeface="DejaVu Sans"/>
                        </a:rPr>
                        <a:t>SO</a:t>
                      </a:r>
                      <a:r>
                        <a:rPr b="0" lang="en-US" sz="900" spc="-1" strike="noStrike" baseline="-8000">
                          <a:solidFill>
                            <a:srgbClr val="000000"/>
                          </a:solidFill>
                          <a:latin typeface="DejaVu Sans"/>
                        </a:rPr>
                        <a:t>x</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a:lnSpc>
                          <a:spcPct val="100000"/>
                        </a:lnSpc>
                      </a:pPr>
                      <a:r>
                        <a:rPr b="0" lang="en-US" sz="900" spc="-1" strike="noStrike">
                          <a:solidFill>
                            <a:srgbClr val="000000"/>
                          </a:solidFill>
                          <a:latin typeface="DejaVu Sans"/>
                        </a:rPr>
                        <a:t>1</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a:lnSpc>
                          <a:spcPct val="100000"/>
                        </a:lnSpc>
                      </a:pPr>
                      <a:r>
                        <a:rPr b="0" lang="en-US" sz="900" spc="-1" strike="noStrike">
                          <a:solidFill>
                            <a:srgbClr val="000000"/>
                          </a:solidFill>
                          <a:latin typeface="DejaVu Sans"/>
                        </a:rPr>
                        <a:t>0</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a:lnSpc>
                          <a:spcPct val="100000"/>
                        </a:lnSpc>
                      </a:pPr>
                      <a:r>
                        <a:rPr b="0" lang="en-US" sz="900" spc="-1" strike="noStrike">
                          <a:solidFill>
                            <a:srgbClr val="000000"/>
                          </a:solidFill>
                          <a:latin typeface="DejaVu Sans"/>
                        </a:rPr>
                        <a:t>0.0811</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a:lnSpc>
                          <a:spcPct val="100000"/>
                        </a:lnSpc>
                      </a:pPr>
                      <a:r>
                        <a:rPr b="0" lang="en-US" sz="900" spc="-1" strike="noStrike">
                          <a:solidFill>
                            <a:srgbClr val="000000"/>
                          </a:solidFill>
                          <a:latin typeface="DejaVu Sans"/>
                        </a:rPr>
                        <a:t>0.54</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algn="ctr">
                        <a:lnSpc>
                          <a:spcPct val="100000"/>
                        </a:lnSpc>
                      </a:pPr>
                      <a:r>
                        <a:rPr b="0" lang="en-US" sz="900" spc="-1" strike="noStrike">
                          <a:solidFill>
                            <a:srgbClr val="000000"/>
                          </a:solidFill>
                          <a:latin typeface="DejaVu Sans"/>
                        </a:rPr>
                        <a:t>NMVOC</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a:lnSpc>
                          <a:spcPct val="100000"/>
                        </a:lnSpc>
                      </a:pPr>
                      <a:r>
                        <a:rPr b="0" lang="en-US" sz="900" spc="-1" strike="noStrike">
                          <a:solidFill>
                            <a:srgbClr val="000000"/>
                          </a:solidFill>
                          <a:latin typeface="DejaVu Sans"/>
                        </a:rPr>
                        <a:t>0</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a:lnSpc>
                          <a:spcPct val="100000"/>
                        </a:lnSpc>
                      </a:pPr>
                      <a:r>
                        <a:rPr b="0" lang="en-US" sz="900" spc="-1" strike="noStrike">
                          <a:solidFill>
                            <a:srgbClr val="000000"/>
                          </a:solidFill>
                          <a:latin typeface="DejaVu Sans"/>
                        </a:rPr>
                        <a:t>0</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a:lnSpc>
                          <a:spcPct val="100000"/>
                        </a:lnSpc>
                      </a:pPr>
                      <a:r>
                        <a:rPr b="0" lang="en-US" sz="900" spc="-1" strike="noStrike">
                          <a:solidFill>
                            <a:srgbClr val="000000"/>
                          </a:solidFill>
                          <a:latin typeface="DejaVu Sans"/>
                        </a:rPr>
                        <a:t>1</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a:lnSpc>
                          <a:spcPct val="100000"/>
                        </a:lnSpc>
                      </a:pPr>
                      <a:r>
                        <a:rPr b="0" lang="en-US" sz="900" spc="-1" strike="noStrike">
                          <a:solidFill>
                            <a:srgbClr val="000000"/>
                          </a:solidFill>
                          <a:latin typeface="DejaVu Sans"/>
                        </a:rPr>
                        <a:t>0.012</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bl>
          </a:graphicData>
        </a:graphic>
      </p:graphicFrame>
      <p:sp>
        <p:nvSpPr>
          <p:cNvPr id="528" name="CustomShape 138"/>
          <p:cNvSpPr/>
          <p:nvPr/>
        </p:nvSpPr>
        <p:spPr>
          <a:xfrm>
            <a:off x="7086600" y="5029200"/>
            <a:ext cx="1820160" cy="448560"/>
          </a:xfrm>
          <a:prstGeom prst="wedgeRectCallout">
            <a:avLst>
              <a:gd name="adj1" fmla="val -61254"/>
              <a:gd name="adj2" fmla="val -169430"/>
            </a:avLst>
          </a:prstGeom>
          <a:solidFill>
            <a:srgbClr val="729fcf"/>
          </a:solidFill>
          <a:ln w="0">
            <a:solidFill>
              <a:srgbClr val="3465a4"/>
            </a:solidFill>
          </a:ln>
        </p:spPr>
        <p:style>
          <a:lnRef idx="0"/>
          <a:fillRef idx="0"/>
          <a:effectRef idx="0"/>
          <a:fontRef idx="minor"/>
        </p:style>
        <p:txBody>
          <a:bodyPr lIns="90000" rIns="90000" tIns="45000" bIns="45000" anchor="ctr">
            <a:noAutofit/>
          </a:bodyPr>
          <a:p>
            <a:pPr algn="ctr">
              <a:lnSpc>
                <a:spcPct val="100000"/>
              </a:lnSpc>
            </a:pPr>
            <a:r>
              <a:rPr b="0" lang="en-US" sz="1050" spc="-1" strike="noStrike">
                <a:solidFill>
                  <a:srgbClr val="000000"/>
                </a:solidFill>
                <a:latin typeface="DejaVu Sans"/>
                <a:ea typeface="DejaVu Sans"/>
              </a:rPr>
              <a:t>Non-methane volatile organic compoind</a:t>
            </a:r>
            <a:endParaRPr b="0" lang="en-US" sz="1050" spc="-1" strike="noStrike">
              <a:solidFill>
                <a:srgbClr val="000000"/>
              </a:solidFill>
              <a:latin typeface="Arial"/>
            </a:endParaRPr>
          </a:p>
        </p:txBody>
      </p:sp>
      <p:sp>
        <p:nvSpPr>
          <p:cNvPr id="529" name="CustomShape 139"/>
          <p:cNvSpPr/>
          <p:nvPr/>
        </p:nvSpPr>
        <p:spPr>
          <a:xfrm>
            <a:off x="274320" y="6255360"/>
            <a:ext cx="111470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Tables recreated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530" name="CustomShape 140"/>
          <p:cNvSpPr/>
          <p:nvPr/>
        </p:nvSpPr>
        <p:spPr>
          <a:xfrm>
            <a:off x="10228680" y="752040"/>
            <a:ext cx="514080" cy="493920"/>
          </a:xfrm>
          <a:prstGeom prst="star5">
            <a:avLst>
              <a:gd name="adj" fmla="val 20243"/>
              <a:gd name="hf" fmla="val 105146"/>
              <a:gd name="vf" fmla="val 110557"/>
            </a:avLst>
          </a:prstGeom>
          <a:solidFill>
            <a:srgbClr val="92d050"/>
          </a:solidFill>
          <a:ln>
            <a:solidFill>
              <a:srgbClr val="0d0d0d"/>
            </a:solid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6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31" name="CustomShape 1"/>
          <p:cNvSpPr/>
          <p:nvPr/>
        </p:nvSpPr>
        <p:spPr>
          <a:xfrm>
            <a:off x="335520" y="764640"/>
            <a:ext cx="10734120" cy="484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Impact Assessment (LCIA)</a:t>
            </a:r>
            <a:endParaRPr b="0" lang="en-US" sz="2400" spc="-1" strike="noStrike">
              <a:solidFill>
                <a:srgbClr val="000000"/>
              </a:solidFill>
              <a:latin typeface="Arial"/>
            </a:endParaRPr>
          </a:p>
        </p:txBody>
      </p:sp>
      <p:sp>
        <p:nvSpPr>
          <p:cNvPr id="532" name="CustomShape 3"/>
          <p:cNvSpPr/>
          <p:nvPr/>
        </p:nvSpPr>
        <p:spPr>
          <a:xfrm>
            <a:off x="274320" y="6255360"/>
            <a:ext cx="111470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Chart adapted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graphicFrame>
        <p:nvGraphicFramePr>
          <p:cNvPr id="533" name=""/>
          <p:cNvGraphicFramePr/>
          <p:nvPr/>
        </p:nvGraphicFramePr>
        <p:xfrm>
          <a:off x="452880" y="1403640"/>
          <a:ext cx="10741680" cy="4882320"/>
        </p:xfrm>
        <a:graphic>
          <a:graphicData uri="http://schemas.openxmlformats.org/drawingml/2006/chart">
            <c:chart xmlns:c="http://schemas.openxmlformats.org/drawingml/2006/chart" xmlns:r="http://schemas.openxmlformats.org/officeDocument/2006/relationships" r:id="rId2"/>
          </a:graphicData>
        </a:graphic>
      </p:graphicFrame>
      <p:sp>
        <p:nvSpPr>
          <p:cNvPr id="534" name="CustomShape 143"/>
          <p:cNvSpPr/>
          <p:nvPr/>
        </p:nvSpPr>
        <p:spPr>
          <a:xfrm>
            <a:off x="10228680" y="750240"/>
            <a:ext cx="514080" cy="493920"/>
          </a:xfrm>
          <a:prstGeom prst="star5">
            <a:avLst>
              <a:gd name="adj" fmla="val 20243"/>
              <a:gd name="hf" fmla="val 105146"/>
              <a:gd name="vf" fmla="val 110557"/>
            </a:avLst>
          </a:prstGeom>
          <a:solidFill>
            <a:srgbClr val="92d050"/>
          </a:solidFill>
          <a:ln>
            <a:solidFill>
              <a:srgbClr val="0d0d0d"/>
            </a:solid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endParaRPr b="0" lang="en-GB" sz="1800" spc="-1" strike="noStrike">
              <a:solidFill>
                <a:srgbClr val="000000"/>
              </a:solidFill>
              <a:latin typeface="Arial"/>
              <a:ea typeface="DejaVu Sans"/>
            </a:endParaRPr>
          </a:p>
        </p:txBody>
      </p:sp>
      <p:sp>
        <p:nvSpPr>
          <p:cNvPr id="535" name="CustomShape 144"/>
          <p:cNvSpPr/>
          <p:nvPr/>
        </p:nvSpPr>
        <p:spPr>
          <a:xfrm>
            <a:off x="432720" y="1148040"/>
            <a:ext cx="10339560" cy="4802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2020 EU Study Example</a:t>
            </a:r>
            <a:endParaRPr b="0" lang="en-US"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36" name="CustomShape 1"/>
          <p:cNvSpPr/>
          <p:nvPr/>
        </p:nvSpPr>
        <p:spPr>
          <a:xfrm>
            <a:off x="335520" y="764640"/>
            <a:ext cx="10734120" cy="484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Interpretation</a:t>
            </a:r>
            <a:endParaRPr b="0" lang="en-US" sz="2400" spc="-1" strike="noStrike">
              <a:solidFill>
                <a:srgbClr val="000000"/>
              </a:solidFill>
              <a:latin typeface="Arial"/>
            </a:endParaRPr>
          </a:p>
        </p:txBody>
      </p:sp>
      <p:sp>
        <p:nvSpPr>
          <p:cNvPr id="537" name="CustomShape 2"/>
          <p:cNvSpPr/>
          <p:nvPr/>
        </p:nvSpPr>
        <p:spPr>
          <a:xfrm>
            <a:off x="432720" y="1148040"/>
            <a:ext cx="10339560" cy="4802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Definition</a:t>
            </a:r>
            <a:endParaRPr b="0" lang="en-US" sz="2200" spc="-1" strike="noStrike">
              <a:solidFill>
                <a:srgbClr val="000000"/>
              </a:solidFill>
              <a:latin typeface="Arial"/>
            </a:endParaRPr>
          </a:p>
        </p:txBody>
      </p:sp>
      <p:sp>
        <p:nvSpPr>
          <p:cNvPr id="538" name="CustomShape 4"/>
          <p:cNvSpPr/>
          <p:nvPr/>
        </p:nvSpPr>
        <p:spPr>
          <a:xfrm>
            <a:off x="274320" y="6255360"/>
            <a:ext cx="111470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539" name="CustomShape 5"/>
          <p:cNvSpPr/>
          <p:nvPr/>
        </p:nvSpPr>
        <p:spPr>
          <a:xfrm>
            <a:off x="274320" y="6003360"/>
            <a:ext cx="109184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540" name="CustomShape 145"/>
          <p:cNvSpPr/>
          <p:nvPr/>
        </p:nvSpPr>
        <p:spPr>
          <a:xfrm>
            <a:off x="686160" y="2777760"/>
            <a:ext cx="10057680" cy="114264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The phase of life cycle assessment in which the findings of either the inventory analysis or the impact assessment, or both, are evaluated in relation to the defined goal and scope in order to reach conclusions and recommendations.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41" name="CustomShape 1"/>
          <p:cNvSpPr/>
          <p:nvPr/>
        </p:nvSpPr>
        <p:spPr>
          <a:xfrm>
            <a:off x="335520" y="764640"/>
            <a:ext cx="10734120" cy="484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Interpretation</a:t>
            </a:r>
            <a:endParaRPr b="0" lang="en-US" sz="2400" spc="-1" strike="noStrike">
              <a:solidFill>
                <a:srgbClr val="000000"/>
              </a:solidFill>
              <a:latin typeface="Arial"/>
            </a:endParaRPr>
          </a:p>
        </p:txBody>
      </p:sp>
      <p:sp>
        <p:nvSpPr>
          <p:cNvPr id="542" name="CustomShape 2"/>
          <p:cNvSpPr/>
          <p:nvPr/>
        </p:nvSpPr>
        <p:spPr>
          <a:xfrm>
            <a:off x="432720" y="1148040"/>
            <a:ext cx="10339560" cy="4802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Overview</a:t>
            </a:r>
            <a:endParaRPr b="0" lang="en-US" sz="2200" spc="-1" strike="noStrike">
              <a:solidFill>
                <a:srgbClr val="000000"/>
              </a:solidFill>
              <a:latin typeface="Arial"/>
            </a:endParaRPr>
          </a:p>
        </p:txBody>
      </p:sp>
      <p:sp>
        <p:nvSpPr>
          <p:cNvPr id="543" name="CustomShape 4"/>
          <p:cNvSpPr/>
          <p:nvPr/>
        </p:nvSpPr>
        <p:spPr>
          <a:xfrm>
            <a:off x="274320" y="6435360"/>
            <a:ext cx="111470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544" name="CustomShape 5"/>
          <p:cNvSpPr/>
          <p:nvPr/>
        </p:nvSpPr>
        <p:spPr>
          <a:xfrm>
            <a:off x="274320" y="6183360"/>
            <a:ext cx="109184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adapted from 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pic>
        <p:nvPicPr>
          <p:cNvPr id="545" name="" descr=""/>
          <p:cNvPicPr/>
          <p:nvPr/>
        </p:nvPicPr>
        <p:blipFill>
          <a:blip r:embed="rId3"/>
          <a:stretch/>
        </p:blipFill>
        <p:spPr>
          <a:xfrm>
            <a:off x="2514600" y="1431720"/>
            <a:ext cx="7542720" cy="4678560"/>
          </a:xfrm>
          <a:prstGeom prst="rect">
            <a:avLst/>
          </a:prstGeom>
          <a:ln w="0">
            <a:noFill/>
          </a:ln>
        </p:spPr>
      </p:pic>
    </p:spTree>
  </p:cSld>
  <mc:AlternateContent>
    <mc:Choice Requires="p14">
      <p:transition spd="slow" p14:dur="2000"/>
    </mc:Choice>
    <mc:Fallback>
      <p:transition spd="slow"/>
    </mc:Fallback>
  </mc:AlternateContent>
</p:sld>
</file>

<file path=ppt/slides/slide6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46" name="CustomShape 146"/>
          <p:cNvSpPr/>
          <p:nvPr/>
        </p:nvSpPr>
        <p:spPr>
          <a:xfrm>
            <a:off x="335520" y="764640"/>
            <a:ext cx="10734120" cy="484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Interpretation</a:t>
            </a:r>
            <a:endParaRPr b="0" lang="en-US" sz="2400" spc="-1" strike="noStrike">
              <a:solidFill>
                <a:srgbClr val="000000"/>
              </a:solidFill>
              <a:latin typeface="Arial"/>
            </a:endParaRPr>
          </a:p>
        </p:txBody>
      </p:sp>
      <p:sp>
        <p:nvSpPr>
          <p:cNvPr id="547" name="CustomShape 147"/>
          <p:cNvSpPr/>
          <p:nvPr/>
        </p:nvSpPr>
        <p:spPr>
          <a:xfrm>
            <a:off x="432720" y="1148040"/>
            <a:ext cx="10339560" cy="4802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Identification of significant issues</a:t>
            </a:r>
            <a:endParaRPr b="0" lang="en-US" sz="2200" spc="-1" strike="noStrike">
              <a:solidFill>
                <a:srgbClr val="000000"/>
              </a:solidFill>
              <a:latin typeface="Arial"/>
            </a:endParaRPr>
          </a:p>
        </p:txBody>
      </p:sp>
      <p:sp>
        <p:nvSpPr>
          <p:cNvPr id="548" name="CustomShape 148"/>
          <p:cNvSpPr/>
          <p:nvPr/>
        </p:nvSpPr>
        <p:spPr>
          <a:xfrm>
            <a:off x="335520" y="1628280"/>
            <a:ext cx="4938840" cy="4661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Two interrelated aspects of significant issues:</a:t>
            </a:r>
            <a:endParaRPr b="0" lang="en-US" sz="1800" spc="-1" strike="noStrike">
              <a:solidFill>
                <a:srgbClr val="000000"/>
              </a:solidFill>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main contributors to environmental impacts, like most important lifecycle stages, processes and elementary flows.</a:t>
            </a:r>
            <a:endParaRPr b="0" lang="en-US" sz="1800" spc="-1" strike="noStrike">
              <a:solidFill>
                <a:srgbClr val="000000"/>
              </a:solidFill>
              <a:latin typeface="Arial"/>
            </a:endParaRPr>
          </a:p>
        </p:txBody>
      </p:sp>
      <p:sp>
        <p:nvSpPr>
          <p:cNvPr id="549" name="CustomShape 149"/>
          <p:cNvSpPr/>
          <p:nvPr/>
        </p:nvSpPr>
        <p:spPr>
          <a:xfrm>
            <a:off x="274320" y="6435360"/>
            <a:ext cx="111470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550" name="CustomShape 150"/>
          <p:cNvSpPr/>
          <p:nvPr/>
        </p:nvSpPr>
        <p:spPr>
          <a:xfrm>
            <a:off x="274320" y="6183360"/>
            <a:ext cx="109184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adapted from 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pic>
        <p:nvPicPr>
          <p:cNvPr id="551" name="" descr=""/>
          <p:cNvPicPr/>
          <p:nvPr/>
        </p:nvPicPr>
        <p:blipFill>
          <a:blip r:embed="rId3"/>
          <a:stretch/>
        </p:blipFill>
        <p:spPr>
          <a:xfrm>
            <a:off x="5486400" y="2048040"/>
            <a:ext cx="6165360" cy="3824280"/>
          </a:xfrm>
          <a:prstGeom prst="rect">
            <a:avLst/>
          </a:prstGeom>
          <a:ln w="0">
            <a:noFill/>
          </a:ln>
        </p:spPr>
      </p:pic>
    </p:spTree>
  </p:cSld>
  <mc:AlternateContent>
    <mc:Choice Requires="p14">
      <p:transition spd="slow" p14:dur="2000"/>
    </mc:Choice>
    <mc:Fallback>
      <p:transition spd="slow"/>
    </mc:Fallback>
  </mc:AlternateContent>
</p:sld>
</file>

<file path=ppt/slides/slide6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52" name="CustomShape 151"/>
          <p:cNvSpPr/>
          <p:nvPr/>
        </p:nvSpPr>
        <p:spPr>
          <a:xfrm>
            <a:off x="335520" y="764640"/>
            <a:ext cx="10734120" cy="484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Interpretation</a:t>
            </a:r>
            <a:endParaRPr b="0" lang="en-US" sz="2400" spc="-1" strike="noStrike">
              <a:solidFill>
                <a:srgbClr val="000000"/>
              </a:solidFill>
              <a:latin typeface="Arial"/>
            </a:endParaRPr>
          </a:p>
        </p:txBody>
      </p:sp>
      <p:sp>
        <p:nvSpPr>
          <p:cNvPr id="553" name="CustomShape 152"/>
          <p:cNvSpPr/>
          <p:nvPr/>
        </p:nvSpPr>
        <p:spPr>
          <a:xfrm>
            <a:off x="432720" y="1148040"/>
            <a:ext cx="10339560" cy="4802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Identification of significant issues</a:t>
            </a:r>
            <a:endParaRPr b="0" lang="en-US" sz="2200" spc="-1" strike="noStrike">
              <a:solidFill>
                <a:srgbClr val="000000"/>
              </a:solidFill>
              <a:latin typeface="Arial"/>
            </a:endParaRPr>
          </a:p>
        </p:txBody>
      </p:sp>
      <p:sp>
        <p:nvSpPr>
          <p:cNvPr id="554" name="CustomShape 153"/>
          <p:cNvSpPr/>
          <p:nvPr/>
        </p:nvSpPr>
        <p:spPr>
          <a:xfrm>
            <a:off x="335520" y="1600200"/>
            <a:ext cx="4938840" cy="4689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Two interrelated aspects of significant issues:</a:t>
            </a:r>
            <a:endParaRPr b="0" lang="en-US" sz="1800" spc="-1" strike="noStrike">
              <a:solidFill>
                <a:srgbClr val="000000"/>
              </a:solidFill>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main contributors to environmental impacts, like most important lifecycle stages, processes and elementary flows.</a:t>
            </a:r>
            <a:endParaRPr b="0" lang="en-US" sz="1800" spc="-1" strike="noStrike">
              <a:solidFill>
                <a:srgbClr val="000000"/>
              </a:solidFill>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main choices that have the potential to influence the precision of the final results of the LCA, like methodological choices (e.g., cut-offs), assumptions, data, LCIA methods.</a:t>
            </a:r>
            <a:endParaRPr b="0" lang="en-US" sz="1800" spc="-1" strike="noStrike">
              <a:solidFill>
                <a:srgbClr val="000000"/>
              </a:solidFill>
              <a:latin typeface="Arial"/>
            </a:endParaRPr>
          </a:p>
        </p:txBody>
      </p:sp>
      <p:sp>
        <p:nvSpPr>
          <p:cNvPr id="555" name="CustomShape 154"/>
          <p:cNvSpPr/>
          <p:nvPr/>
        </p:nvSpPr>
        <p:spPr>
          <a:xfrm>
            <a:off x="274320" y="6435360"/>
            <a:ext cx="111470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556" name="CustomShape 155"/>
          <p:cNvSpPr/>
          <p:nvPr/>
        </p:nvSpPr>
        <p:spPr>
          <a:xfrm>
            <a:off x="274320" y="6183360"/>
            <a:ext cx="109184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adapted from 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pic>
        <p:nvPicPr>
          <p:cNvPr id="557" name="" descr=""/>
          <p:cNvPicPr/>
          <p:nvPr/>
        </p:nvPicPr>
        <p:blipFill>
          <a:blip r:embed="rId3"/>
          <a:stretch/>
        </p:blipFill>
        <p:spPr>
          <a:xfrm>
            <a:off x="5486400" y="2048040"/>
            <a:ext cx="6165360" cy="3824280"/>
          </a:xfrm>
          <a:prstGeom prst="rect">
            <a:avLst/>
          </a:prstGeom>
          <a:ln w="0">
            <a:noFill/>
          </a:ln>
        </p:spPr>
      </p:pic>
    </p:spTree>
  </p:cSld>
  <mc:AlternateContent>
    <mc:Choice Requires="p14">
      <p:transition spd="slow" p14:dur="2000"/>
    </mc:Choice>
    <mc:Fallback>
      <p:transition spd="slow"/>
    </mc:Fallback>
  </mc:AlternateContent>
</p:sld>
</file>

<file path=ppt/slides/slide6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58" name="CustomShape 1"/>
          <p:cNvSpPr/>
          <p:nvPr/>
        </p:nvSpPr>
        <p:spPr>
          <a:xfrm>
            <a:off x="335520" y="764640"/>
            <a:ext cx="10734120" cy="484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Interpretation</a:t>
            </a:r>
            <a:endParaRPr b="0" lang="en-US" sz="2400" spc="-1" strike="noStrike">
              <a:solidFill>
                <a:srgbClr val="000000"/>
              </a:solidFill>
              <a:latin typeface="Arial"/>
            </a:endParaRPr>
          </a:p>
        </p:txBody>
      </p:sp>
      <p:sp>
        <p:nvSpPr>
          <p:cNvPr id="559" name="CustomShape 2"/>
          <p:cNvSpPr/>
          <p:nvPr/>
        </p:nvSpPr>
        <p:spPr>
          <a:xfrm>
            <a:off x="432720" y="1148040"/>
            <a:ext cx="10339560" cy="4802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Evaluation</a:t>
            </a:r>
            <a:endParaRPr b="0" lang="en-US" sz="2200" spc="-1" strike="noStrike">
              <a:solidFill>
                <a:srgbClr val="000000"/>
              </a:solidFill>
              <a:latin typeface="Arial"/>
            </a:endParaRPr>
          </a:p>
        </p:txBody>
      </p:sp>
      <p:sp>
        <p:nvSpPr>
          <p:cNvPr id="560" name="CustomShape 3"/>
          <p:cNvSpPr/>
          <p:nvPr/>
        </p:nvSpPr>
        <p:spPr>
          <a:xfrm>
            <a:off x="335520" y="1828800"/>
            <a:ext cx="4938840" cy="44611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Evaluation is performed to establish the foundation for subsequently drawing the conclusions and provide reccommendations during the interpretation of the study results.</a:t>
            </a:r>
            <a:endParaRPr b="0" lang="en-US" sz="1800" spc="-1" strike="noStrike">
              <a:solidFill>
                <a:srgbClr val="000000"/>
              </a:solidFill>
              <a:latin typeface="Arial"/>
            </a:endParaRPr>
          </a:p>
        </p:txBody>
      </p:sp>
      <p:sp>
        <p:nvSpPr>
          <p:cNvPr id="561" name="CustomShape 4"/>
          <p:cNvSpPr/>
          <p:nvPr/>
        </p:nvSpPr>
        <p:spPr>
          <a:xfrm>
            <a:off x="274320" y="6363360"/>
            <a:ext cx="109184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pic>
        <p:nvPicPr>
          <p:cNvPr id="562" name="" descr=""/>
          <p:cNvPicPr/>
          <p:nvPr/>
        </p:nvPicPr>
        <p:blipFill>
          <a:blip r:embed="rId2"/>
          <a:stretch/>
        </p:blipFill>
        <p:spPr>
          <a:xfrm>
            <a:off x="5486760" y="2048040"/>
            <a:ext cx="6165360" cy="3824280"/>
          </a:xfrm>
          <a:prstGeom prst="rect">
            <a:avLst/>
          </a:prstGeom>
          <a:ln w="0">
            <a:noFill/>
          </a:ln>
        </p:spPr>
      </p:pic>
    </p:spTree>
  </p:cSld>
  <mc:AlternateContent>
    <mc:Choice Requires="p14">
      <p:transition spd="slow" p14:dur="2000"/>
    </mc:Choice>
    <mc:Fallback>
      <p:transition spd="slow"/>
    </mc:Fallback>
  </mc:AlternateContent>
</p:sld>
</file>

<file path=ppt/slides/slide6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63" name="CustomShape 156"/>
          <p:cNvSpPr/>
          <p:nvPr/>
        </p:nvSpPr>
        <p:spPr>
          <a:xfrm>
            <a:off x="335520" y="764640"/>
            <a:ext cx="10734120" cy="484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Interpretation</a:t>
            </a:r>
            <a:endParaRPr b="0" lang="en-US" sz="2400" spc="-1" strike="noStrike">
              <a:solidFill>
                <a:srgbClr val="000000"/>
              </a:solidFill>
              <a:latin typeface="Arial"/>
            </a:endParaRPr>
          </a:p>
        </p:txBody>
      </p:sp>
      <p:sp>
        <p:nvSpPr>
          <p:cNvPr id="564" name="CustomShape 157"/>
          <p:cNvSpPr/>
          <p:nvPr/>
        </p:nvSpPr>
        <p:spPr>
          <a:xfrm>
            <a:off x="432720" y="1148040"/>
            <a:ext cx="10339560" cy="4802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Evaluation</a:t>
            </a:r>
            <a:endParaRPr b="0" lang="en-US" sz="2200" spc="-1" strike="noStrike">
              <a:solidFill>
                <a:srgbClr val="000000"/>
              </a:solidFill>
              <a:latin typeface="Arial"/>
            </a:endParaRPr>
          </a:p>
        </p:txBody>
      </p:sp>
      <p:sp>
        <p:nvSpPr>
          <p:cNvPr id="565" name="CustomShape 158"/>
          <p:cNvSpPr/>
          <p:nvPr/>
        </p:nvSpPr>
        <p:spPr>
          <a:xfrm>
            <a:off x="335520" y="1828800"/>
            <a:ext cx="4938840" cy="44611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Evaluation is performed to establish the foundation for subsequently drawing the conclusions and provide reccommendations during the interpretation of the study results.</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This involves:</a:t>
            </a:r>
            <a:endParaRPr b="0" lang="en-US" sz="1800" spc="-1" strike="noStrike">
              <a:solidFill>
                <a:srgbClr val="000000"/>
              </a:solidFill>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Completeness checks</a:t>
            </a:r>
            <a:endParaRPr b="0" lang="en-US" sz="1800" spc="-1" strike="noStrike">
              <a:solidFill>
                <a:srgbClr val="000000"/>
              </a:solidFill>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Sensitivity checks in combination with scenario analysis and potentially uncertainity analysis</a:t>
            </a:r>
            <a:endParaRPr b="0" lang="en-US" sz="1800" spc="-1" strike="noStrike">
              <a:solidFill>
                <a:srgbClr val="000000"/>
              </a:solidFill>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Consistancy checks</a:t>
            </a:r>
            <a:endParaRPr b="0" lang="en-US" sz="1800" spc="-1" strike="noStrike">
              <a:solidFill>
                <a:srgbClr val="000000"/>
              </a:solidFill>
              <a:latin typeface="Arial"/>
            </a:endParaRPr>
          </a:p>
        </p:txBody>
      </p:sp>
      <p:sp>
        <p:nvSpPr>
          <p:cNvPr id="566" name="CustomShape 159"/>
          <p:cNvSpPr/>
          <p:nvPr/>
        </p:nvSpPr>
        <p:spPr>
          <a:xfrm>
            <a:off x="274320" y="6363360"/>
            <a:ext cx="109184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pic>
        <p:nvPicPr>
          <p:cNvPr id="567" name="" descr=""/>
          <p:cNvPicPr/>
          <p:nvPr/>
        </p:nvPicPr>
        <p:blipFill>
          <a:blip r:embed="rId2"/>
          <a:stretch/>
        </p:blipFill>
        <p:spPr>
          <a:xfrm>
            <a:off x="5486760" y="2048040"/>
            <a:ext cx="6165360" cy="3824280"/>
          </a:xfrm>
          <a:prstGeom prst="rect">
            <a:avLst/>
          </a:prstGeom>
          <a:ln w="0">
            <a:noFill/>
          </a:ln>
        </p:spPr>
      </p:pic>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0" name="CustomShape 1"/>
          <p:cNvSpPr/>
          <p:nvPr/>
        </p:nvSpPr>
        <p:spPr>
          <a:xfrm>
            <a:off x="335880" y="736200"/>
            <a:ext cx="1073556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fr-FR" sz="2400" spc="-1" strike="noStrike">
                <a:solidFill>
                  <a:srgbClr val="000000"/>
                </a:solidFill>
                <a:latin typeface="DejaVu Sans"/>
                <a:ea typeface="DejaVu Sans"/>
              </a:rPr>
              <a:t>EV Break-Even Point?</a:t>
            </a:r>
            <a:endParaRPr b="0" lang="en-US" sz="2400" spc="-1" strike="noStrike">
              <a:solidFill>
                <a:srgbClr val="000000"/>
              </a:solidFill>
              <a:latin typeface="Arial"/>
            </a:endParaRPr>
          </a:p>
        </p:txBody>
      </p:sp>
      <p:sp>
        <p:nvSpPr>
          <p:cNvPr id="241" name="CustomShape 2"/>
          <p:cNvSpPr/>
          <p:nvPr/>
        </p:nvSpPr>
        <p:spPr>
          <a:xfrm>
            <a:off x="335880" y="1240200"/>
            <a:ext cx="10735560" cy="5023080"/>
          </a:xfrm>
          <a:prstGeom prst="rect">
            <a:avLst/>
          </a:prstGeom>
          <a:noFill/>
          <a:ln w="0">
            <a:noFill/>
          </a:ln>
        </p:spPr>
        <p:style>
          <a:lnRef idx="0"/>
          <a:fillRef idx="0"/>
          <a:effectRef idx="0"/>
          <a:fontRef idx="minor"/>
        </p:style>
        <p:txBody>
          <a:bodyPr lIns="90000" rIns="90000" tIns="45000" bIns="45000" anchor="t">
            <a:noAutofit/>
          </a:bodyPr>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
        <p:nvSpPr>
          <p:cNvPr id="242" name="CustomShape 3"/>
          <p:cNvSpPr/>
          <p:nvPr/>
        </p:nvSpPr>
        <p:spPr>
          <a:xfrm>
            <a:off x="488160" y="1392480"/>
            <a:ext cx="3128040" cy="502308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43440" indent="-339120">
              <a:lnSpc>
                <a:spcPct val="100000"/>
              </a:lnSpc>
              <a:spcBef>
                <a:spcPts val="360"/>
              </a:spcBef>
              <a:buClr>
                <a:srgbClr val="008c4f"/>
              </a:buClr>
              <a:buSzPct val="115000"/>
              <a:buFont typeface="Arial"/>
              <a:buAutoNum type="alphaLcPeriod"/>
            </a:pPr>
            <a:r>
              <a:rPr b="0" lang="de-DE" sz="1800" spc="-1" strike="noStrike">
                <a:solidFill>
                  <a:srgbClr val="000000"/>
                </a:solidFill>
                <a:latin typeface="DejaVu Sans"/>
                <a:ea typeface="DejaVu Sans"/>
              </a:rPr>
              <a:t>0 – 50.000km </a:t>
            </a:r>
            <a:endParaRPr b="0" lang="en-US" sz="1800" spc="-1" strike="noStrike">
              <a:solidFill>
                <a:srgbClr val="000000"/>
              </a:solidFill>
              <a:latin typeface="Arial"/>
            </a:endParaRPr>
          </a:p>
          <a:p>
            <a:pPr marL="343440" indent="-339120">
              <a:lnSpc>
                <a:spcPct val="100000"/>
              </a:lnSpc>
              <a:spcBef>
                <a:spcPts val="360"/>
              </a:spcBef>
              <a:buClr>
                <a:srgbClr val="008c4f"/>
              </a:buClr>
              <a:buSzPct val="115000"/>
              <a:buFont typeface="Arial"/>
              <a:buAutoNum type="alphaLcPeriod"/>
            </a:pPr>
            <a:r>
              <a:rPr b="0" lang="de-DE" sz="1800" spc="-1" strike="noStrike">
                <a:solidFill>
                  <a:srgbClr val="000000"/>
                </a:solidFill>
                <a:latin typeface="DejaVu Sans"/>
                <a:ea typeface="DejaVu Sans"/>
              </a:rPr>
              <a:t>50.000 – 100.000km</a:t>
            </a:r>
            <a:endParaRPr b="0" lang="en-US" sz="1800" spc="-1" strike="noStrike">
              <a:solidFill>
                <a:srgbClr val="000000"/>
              </a:solidFill>
              <a:latin typeface="Arial"/>
            </a:endParaRPr>
          </a:p>
          <a:p>
            <a:pPr marL="343440" indent="-339120">
              <a:lnSpc>
                <a:spcPct val="100000"/>
              </a:lnSpc>
              <a:spcBef>
                <a:spcPts val="360"/>
              </a:spcBef>
              <a:buClr>
                <a:srgbClr val="008c4f"/>
              </a:buClr>
              <a:buSzPct val="115000"/>
              <a:buFont typeface="Arial"/>
              <a:buAutoNum type="alphaLcPeriod"/>
            </a:pPr>
            <a:r>
              <a:rPr b="0" lang="de-DE" sz="1800" spc="-1" strike="noStrike">
                <a:solidFill>
                  <a:srgbClr val="000000"/>
                </a:solidFill>
                <a:latin typeface="DejaVu Sans"/>
                <a:ea typeface="DejaVu Sans"/>
              </a:rPr>
              <a:t>100.000 – 150.000km </a:t>
            </a:r>
            <a:endParaRPr b="0" lang="en-US" sz="1800" spc="-1" strike="noStrike">
              <a:solidFill>
                <a:srgbClr val="000000"/>
              </a:solidFill>
              <a:latin typeface="Arial"/>
            </a:endParaRPr>
          </a:p>
          <a:p>
            <a:pPr marL="343440" indent="-339120">
              <a:lnSpc>
                <a:spcPct val="100000"/>
              </a:lnSpc>
              <a:spcBef>
                <a:spcPts val="360"/>
              </a:spcBef>
              <a:buClr>
                <a:srgbClr val="008c4f"/>
              </a:buClr>
              <a:buSzPct val="115000"/>
              <a:buFont typeface="Arial"/>
              <a:buAutoNum type="alphaLcPeriod"/>
            </a:pPr>
            <a:r>
              <a:rPr b="0" lang="de-DE" sz="1800" spc="-1" strike="noStrike">
                <a:solidFill>
                  <a:srgbClr val="000000"/>
                </a:solidFill>
                <a:latin typeface="DejaVu Sans"/>
                <a:ea typeface="DejaVu Sans"/>
              </a:rPr>
              <a:t>150.000 – 200.000km</a:t>
            </a:r>
            <a:endParaRPr b="0" lang="en-US" sz="1800" spc="-1" strike="noStrike">
              <a:solidFill>
                <a:srgbClr val="000000"/>
              </a:solidFill>
              <a:latin typeface="Arial"/>
            </a:endParaRPr>
          </a:p>
          <a:p>
            <a:pPr marL="343440" indent="-339120">
              <a:lnSpc>
                <a:spcPct val="100000"/>
              </a:lnSpc>
              <a:spcBef>
                <a:spcPts val="360"/>
              </a:spcBef>
              <a:buClr>
                <a:srgbClr val="008c4f"/>
              </a:buClr>
              <a:buSzPct val="115000"/>
              <a:buFont typeface="Arial"/>
              <a:buAutoNum type="alphaLcPeriod"/>
            </a:pPr>
            <a:r>
              <a:rPr b="0" lang="de-DE" sz="1800" spc="-1" strike="noStrike">
                <a:solidFill>
                  <a:srgbClr val="000000"/>
                </a:solidFill>
                <a:latin typeface="DejaVu Sans"/>
                <a:ea typeface="DejaVu Sans"/>
              </a:rPr>
              <a:t>After 200.000km</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
        <p:nvSpPr>
          <p:cNvPr id="243" name="CustomShape 4"/>
          <p:cNvSpPr/>
          <p:nvPr/>
        </p:nvSpPr>
        <p:spPr>
          <a:xfrm>
            <a:off x="385200" y="1600200"/>
            <a:ext cx="8675280" cy="874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DejaVu Sans"/>
                <a:ea typeface="DejaVu Sans"/>
              </a:rPr>
              <a:t>What is the </a:t>
            </a:r>
            <a:r>
              <a:rPr b="1" lang="en-US" sz="1800" spc="-1" strike="noStrike">
                <a:solidFill>
                  <a:srgbClr val="000000"/>
                </a:solidFill>
                <a:latin typeface="DejaVu Sans"/>
                <a:ea typeface="DejaVu Sans"/>
              </a:rPr>
              <a:t>break-even</a:t>
            </a:r>
            <a:r>
              <a:rPr b="0" lang="en-US" sz="1800" spc="-1" strike="noStrike">
                <a:solidFill>
                  <a:srgbClr val="000000"/>
                </a:solidFill>
                <a:latin typeface="DejaVu Sans"/>
                <a:ea typeface="DejaVu Sans"/>
              </a:rPr>
              <a:t> point (in km) after which an EV would have caused fewer emissions than an Internal Combustion Engine (ICE?)</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68" name="CustomShape 1"/>
          <p:cNvSpPr/>
          <p:nvPr/>
        </p:nvSpPr>
        <p:spPr>
          <a:xfrm>
            <a:off x="335520" y="764640"/>
            <a:ext cx="10734120" cy="484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Iterative Approach to LCA</a:t>
            </a:r>
            <a:endParaRPr b="0" lang="en-US" sz="2400" spc="-1" strike="noStrike">
              <a:solidFill>
                <a:srgbClr val="000000"/>
              </a:solidFill>
              <a:latin typeface="Arial"/>
            </a:endParaRPr>
          </a:p>
        </p:txBody>
      </p:sp>
      <p:pic>
        <p:nvPicPr>
          <p:cNvPr id="569" name="" descr=""/>
          <p:cNvPicPr/>
          <p:nvPr/>
        </p:nvPicPr>
        <p:blipFill>
          <a:blip r:embed="rId1"/>
          <a:stretch/>
        </p:blipFill>
        <p:spPr>
          <a:xfrm>
            <a:off x="263520" y="1366200"/>
            <a:ext cx="8576280" cy="4980960"/>
          </a:xfrm>
          <a:prstGeom prst="rect">
            <a:avLst/>
          </a:prstGeom>
          <a:ln w="0">
            <a:noFill/>
          </a:ln>
        </p:spPr>
      </p:pic>
      <p:sp>
        <p:nvSpPr>
          <p:cNvPr id="570" name="CustomShape 2"/>
          <p:cNvSpPr/>
          <p:nvPr/>
        </p:nvSpPr>
        <p:spPr>
          <a:xfrm>
            <a:off x="274320" y="6363360"/>
            <a:ext cx="109184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2"/>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71" name="CustomShape 1"/>
          <p:cNvSpPr/>
          <p:nvPr/>
        </p:nvSpPr>
        <p:spPr>
          <a:xfrm>
            <a:off x="335520" y="764640"/>
            <a:ext cx="10734120" cy="484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Reporting and Critical Review </a:t>
            </a:r>
            <a:endParaRPr b="0" lang="en-US" sz="2400" spc="-1" strike="noStrike">
              <a:solidFill>
                <a:srgbClr val="000000"/>
              </a:solidFill>
              <a:latin typeface="Arial"/>
            </a:endParaRPr>
          </a:p>
        </p:txBody>
      </p:sp>
      <p:sp>
        <p:nvSpPr>
          <p:cNvPr id="572" name="CustomShape 2"/>
          <p:cNvSpPr/>
          <p:nvPr/>
        </p:nvSpPr>
        <p:spPr>
          <a:xfrm>
            <a:off x="335520" y="1268280"/>
            <a:ext cx="10627920" cy="502164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 reporting strategy is an integral part of an LCA.</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 report should:</a:t>
            </a:r>
            <a:endParaRPr b="0" lang="en-US" sz="1800" spc="-1" strike="noStrike">
              <a:solidFill>
                <a:srgbClr val="000000"/>
              </a:solidFill>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contain the results and conclusions of the LCA in an adequate form to the intended audience</a:t>
            </a:r>
            <a:endParaRPr b="0" lang="en-US" sz="1800" spc="-1" strike="noStrike">
              <a:solidFill>
                <a:srgbClr val="000000"/>
              </a:solidFill>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address the data, methods and assumptions applied in the study, and the limitations thereof.</a:t>
            </a:r>
            <a:endParaRPr b="0" lang="en-US" sz="1800" spc="-1" strike="noStrike">
              <a:solidFill>
                <a:srgbClr val="000000"/>
              </a:solidFill>
              <a:latin typeface="Arial"/>
            </a:endParaRPr>
          </a:p>
        </p:txBody>
      </p:sp>
      <p:sp>
        <p:nvSpPr>
          <p:cNvPr id="573" name="CustomShape 3"/>
          <p:cNvSpPr/>
          <p:nvPr/>
        </p:nvSpPr>
        <p:spPr>
          <a:xfrm>
            <a:off x="274320" y="6003360"/>
            <a:ext cx="109184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74" name="CustomShape 1"/>
          <p:cNvSpPr/>
          <p:nvPr/>
        </p:nvSpPr>
        <p:spPr>
          <a:xfrm>
            <a:off x="335520" y="764640"/>
            <a:ext cx="10734120" cy="484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Reporting and Critical Review </a:t>
            </a:r>
            <a:endParaRPr b="0" lang="en-US" sz="2400" spc="-1" strike="noStrike">
              <a:solidFill>
                <a:srgbClr val="000000"/>
              </a:solidFill>
              <a:latin typeface="Arial"/>
            </a:endParaRPr>
          </a:p>
        </p:txBody>
      </p:sp>
      <p:sp>
        <p:nvSpPr>
          <p:cNvPr id="575" name="CustomShape 2"/>
          <p:cNvSpPr/>
          <p:nvPr/>
        </p:nvSpPr>
        <p:spPr>
          <a:xfrm>
            <a:off x="335520" y="1268280"/>
            <a:ext cx="10627920" cy="502164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 reporting strategy is an integral part of an LCA.</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 report should:</a:t>
            </a:r>
            <a:endParaRPr b="0" lang="en-US" sz="1800" spc="-1" strike="noStrike">
              <a:solidFill>
                <a:srgbClr val="000000"/>
              </a:solidFill>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contain the results and conclusions of the LCA in an adequate form to the intended audience</a:t>
            </a:r>
            <a:endParaRPr b="0" lang="en-US" sz="1800" spc="-1" strike="noStrike">
              <a:solidFill>
                <a:srgbClr val="000000"/>
              </a:solidFill>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address the data, methods and assumptions applied in the study, and the limitations thereof.</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 critical review will fascilitate understanding and enhance the credibility of the LCA.</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Critical reviews verify whether the LCA has met the requirements for methodology, data, interpretation and reporting and whether it is consistant with it’s principles.</a:t>
            </a:r>
            <a:endParaRPr b="0" lang="en-US" sz="1800" spc="-1" strike="noStrike">
              <a:solidFill>
                <a:srgbClr val="000000"/>
              </a:solidFill>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Carried out by an internal or external expert, or by a panel of interested parties.</a:t>
            </a:r>
            <a:endParaRPr b="0" lang="en-US" sz="1800" spc="-1" strike="noStrike">
              <a:solidFill>
                <a:srgbClr val="000000"/>
              </a:solidFill>
              <a:latin typeface="Arial"/>
            </a:endParaRPr>
          </a:p>
        </p:txBody>
      </p:sp>
      <p:sp>
        <p:nvSpPr>
          <p:cNvPr id="576" name="CustomShape 3"/>
          <p:cNvSpPr/>
          <p:nvPr/>
        </p:nvSpPr>
        <p:spPr>
          <a:xfrm>
            <a:off x="274320" y="6003360"/>
            <a:ext cx="109184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77" name="CustomShape 1"/>
          <p:cNvSpPr/>
          <p:nvPr/>
        </p:nvSpPr>
        <p:spPr>
          <a:xfrm>
            <a:off x="335520" y="4406760"/>
            <a:ext cx="10728000" cy="1337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Arial Unicode MS"/>
                <a:ea typeface="DejaVu Sans"/>
              </a:rPr>
              <a:t>Conclusion</a:t>
            </a:r>
            <a:endParaRPr b="0" lang="en-US" sz="3000" spc="-1" strike="noStrike">
              <a:solidFill>
                <a:srgbClr val="000000"/>
              </a:solidFill>
              <a:latin typeface="Arial"/>
            </a:endParaRPr>
          </a:p>
        </p:txBody>
      </p:sp>
      <p:sp>
        <p:nvSpPr>
          <p:cNvPr id="578" name="CustomShape 2"/>
          <p:cNvSpPr/>
          <p:nvPr/>
        </p:nvSpPr>
        <p:spPr>
          <a:xfrm>
            <a:off x="335520" y="2906640"/>
            <a:ext cx="10728000" cy="1474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7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79" name="CustomShape 1"/>
          <p:cNvSpPr/>
          <p:nvPr/>
        </p:nvSpPr>
        <p:spPr>
          <a:xfrm>
            <a:off x="335520" y="764640"/>
            <a:ext cx="10729440" cy="480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Conclusion</a:t>
            </a:r>
            <a:endParaRPr b="0" lang="en-US" sz="2400" spc="-1" strike="noStrike">
              <a:solidFill>
                <a:srgbClr val="000000"/>
              </a:solidFill>
              <a:latin typeface="Arial"/>
            </a:endParaRPr>
          </a:p>
        </p:txBody>
      </p:sp>
      <p:sp>
        <p:nvSpPr>
          <p:cNvPr id="580" name="CustomShape 2"/>
          <p:cNvSpPr/>
          <p:nvPr/>
        </p:nvSpPr>
        <p:spPr>
          <a:xfrm>
            <a:off x="335520" y="1268640"/>
            <a:ext cx="10729440" cy="5016960"/>
          </a:xfrm>
          <a:prstGeom prst="rect">
            <a:avLst/>
          </a:prstGeom>
          <a:noFill/>
          <a:ln w="0">
            <a:noFill/>
          </a:ln>
        </p:spPr>
        <p:style>
          <a:lnRef idx="0"/>
          <a:fillRef idx="0"/>
          <a:effectRef idx="0"/>
          <a:fontRef idx="minor"/>
        </p:style>
        <p:txBody>
          <a:bodyPr lIns="90000" rIns="90000" tIns="45000" bIns="45000" anchor="ctr">
            <a:noAutofit/>
          </a:bodyPr>
          <a:p>
            <a:pPr marL="195120" indent="-1796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A high-level overview and guide to Life Cycle Assessment</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Goal and Scope definition</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Life Cycle Inventory analysis</a:t>
            </a:r>
            <a:endParaRPr b="0" lang="en-US" sz="1800" spc="-1" strike="noStrike">
              <a:solidFill>
                <a:srgbClr val="000000"/>
              </a:solidFill>
              <a:latin typeface="Arial"/>
            </a:endParaRPr>
          </a:p>
          <a:p>
            <a:pPr lvl="2" marL="648000" indent="-21528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Unit Processes and Process flows</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Life Cycle Impact Assessment</a:t>
            </a:r>
            <a:endParaRPr b="0" lang="en-US" sz="1800" spc="-1" strike="noStrike">
              <a:solidFill>
                <a:srgbClr val="000000"/>
              </a:solidFill>
              <a:latin typeface="Arial"/>
            </a:endParaRPr>
          </a:p>
          <a:p>
            <a:pPr lvl="2" marL="648000" indent="-21528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Impact categories, classification, characterization, weighting, etc. </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Life Cycle Interpretation</a:t>
            </a:r>
            <a:endParaRPr b="0" lang="en-US" sz="1800" spc="-1" strike="noStrike">
              <a:solidFill>
                <a:srgbClr val="000000"/>
              </a:solidFill>
              <a:latin typeface="Arial"/>
            </a:endParaRPr>
          </a:p>
          <a:p>
            <a:pPr lvl="2" marL="648000" indent="-21528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Evaluation</a:t>
            </a:r>
            <a:endParaRPr b="0" lang="en-US" sz="1800" spc="-1" strike="noStrike">
              <a:solidFill>
                <a:srgbClr val="000000"/>
              </a:solidFill>
              <a:latin typeface="Arial"/>
            </a:endParaRPr>
          </a:p>
          <a:p>
            <a:pPr lvl="2" marL="648000" indent="-21528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Reporting and Critical review</a:t>
            </a:r>
            <a:endParaRPr b="0" lang="en-US" sz="1800" spc="-1" strike="noStrike">
              <a:solidFill>
                <a:srgbClr val="000000"/>
              </a:solidFill>
              <a:latin typeface="Arial"/>
            </a:endParaRPr>
          </a:p>
          <a:p>
            <a:pPr marL="195120" indent="-1796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Examples from Polestar, 2020 EU Commission report, MushR project</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81" name="CustomShape 1"/>
          <p:cNvSpPr/>
          <p:nvPr/>
        </p:nvSpPr>
        <p:spPr>
          <a:xfrm>
            <a:off x="335520" y="4406760"/>
            <a:ext cx="10728000" cy="1337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Arial Unicode MS"/>
                <a:ea typeface="DejaVu Sans"/>
              </a:rPr>
              <a:t>Exercise E04</a:t>
            </a:r>
            <a:endParaRPr b="0" lang="en-US" sz="3000" spc="-1" strike="noStrike">
              <a:solidFill>
                <a:srgbClr val="000000"/>
              </a:solidFill>
              <a:latin typeface="Arial"/>
            </a:endParaRPr>
          </a:p>
        </p:txBody>
      </p:sp>
      <p:sp>
        <p:nvSpPr>
          <p:cNvPr id="582" name="CustomShape 2"/>
          <p:cNvSpPr/>
          <p:nvPr/>
        </p:nvSpPr>
        <p:spPr>
          <a:xfrm>
            <a:off x="335520" y="2906640"/>
            <a:ext cx="10728000" cy="1474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7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83" name="CustomShape 1"/>
          <p:cNvSpPr/>
          <p:nvPr/>
        </p:nvSpPr>
        <p:spPr>
          <a:xfrm>
            <a:off x="335520" y="764640"/>
            <a:ext cx="10729440" cy="480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Exercise E04</a:t>
            </a:r>
            <a:endParaRPr b="0" lang="en-US" sz="2400" spc="-1" strike="noStrike">
              <a:solidFill>
                <a:srgbClr val="000000"/>
              </a:solidFill>
              <a:latin typeface="Arial"/>
            </a:endParaRPr>
          </a:p>
        </p:txBody>
      </p:sp>
      <p:sp>
        <p:nvSpPr>
          <p:cNvPr id="584" name="CustomShape 2"/>
          <p:cNvSpPr/>
          <p:nvPr/>
        </p:nvSpPr>
        <p:spPr>
          <a:xfrm>
            <a:off x="335520" y="1268280"/>
            <a:ext cx="10729440" cy="50169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195120" indent="-1796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With the fruit/vegetable you chose in E03, and the information you gathered, compute the Environmental Impact of the product system, including:</a:t>
            </a:r>
            <a:endParaRPr b="0" lang="en-US" sz="1800" spc="-1" strike="noStrike">
              <a:solidFill>
                <a:srgbClr val="000000"/>
              </a:solidFill>
              <a:latin typeface="Arial"/>
            </a:endParaRPr>
          </a:p>
          <a:p>
            <a:pPr lvl="1" marL="432000" indent="-215280">
              <a:lnSpc>
                <a:spcPct val="100000"/>
              </a:lnSpc>
              <a:spcBef>
                <a:spcPts val="360"/>
              </a:spcBef>
              <a:buClr>
                <a:srgbClr val="000000"/>
              </a:buClr>
              <a:buSzPct val="45000"/>
              <a:buFont typeface="OpenSymbol"/>
              <a:buChar char="—"/>
            </a:pPr>
            <a:r>
              <a:rPr b="0" lang="en-US" sz="1800" spc="-1" strike="noStrike">
                <a:solidFill>
                  <a:srgbClr val="000000"/>
                </a:solidFill>
                <a:latin typeface="DejaVu Sans"/>
                <a:ea typeface="DejaVu Sans"/>
              </a:rPr>
              <a:t>Production of the fruit/vegetable</a:t>
            </a:r>
            <a:endParaRPr b="0" lang="en-US" sz="1800" spc="-1" strike="noStrike">
              <a:solidFill>
                <a:srgbClr val="000000"/>
              </a:solidFill>
              <a:latin typeface="Arial"/>
            </a:endParaRPr>
          </a:p>
          <a:p>
            <a:pPr lvl="1" marL="432000" indent="-215280">
              <a:lnSpc>
                <a:spcPct val="100000"/>
              </a:lnSpc>
              <a:spcBef>
                <a:spcPts val="360"/>
              </a:spcBef>
              <a:buClr>
                <a:srgbClr val="000000"/>
              </a:buClr>
              <a:buSzPct val="45000"/>
              <a:buFont typeface="OpenSymbol"/>
              <a:buChar char="—"/>
            </a:pPr>
            <a:r>
              <a:rPr b="0" lang="en-US" sz="1800" spc="-1" strike="noStrike">
                <a:solidFill>
                  <a:srgbClr val="000000"/>
                </a:solidFill>
                <a:latin typeface="DejaVu Sans"/>
                <a:ea typeface="DejaVu Sans"/>
              </a:rPr>
              <a:t>Transport of the fruit/vegetable to the place you bought it from</a:t>
            </a:r>
            <a:endParaRPr b="0" lang="en-US" sz="1800" spc="-1" strike="noStrike">
              <a:solidFill>
                <a:srgbClr val="000000"/>
              </a:solidFill>
              <a:latin typeface="Arial"/>
            </a:endParaRPr>
          </a:p>
          <a:p>
            <a:pPr lvl="1" marL="432000" indent="-215280">
              <a:lnSpc>
                <a:spcPct val="100000"/>
              </a:lnSpc>
              <a:spcBef>
                <a:spcPts val="360"/>
              </a:spcBef>
              <a:buClr>
                <a:srgbClr val="000000"/>
              </a:buClr>
              <a:buSzPct val="45000"/>
              <a:buFont typeface="OpenSymbol"/>
              <a:buChar char="—"/>
            </a:pPr>
            <a:r>
              <a:rPr b="0" lang="en-US" sz="1800" spc="-1" strike="noStrike">
                <a:solidFill>
                  <a:srgbClr val="000000"/>
                </a:solidFill>
                <a:latin typeface="DejaVu Sans"/>
                <a:ea typeface="DejaVu Sans"/>
              </a:rPr>
              <a:t>..</a:t>
            </a:r>
            <a:endParaRPr b="0" lang="en-US" sz="1800" spc="-1" strike="noStrike">
              <a:solidFill>
                <a:srgbClr val="000000"/>
              </a:solidFill>
              <a:latin typeface="Arial"/>
            </a:endParaRPr>
          </a:p>
          <a:p>
            <a:pPr marL="195120" indent="-1796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You can use the automated tools provided in </a:t>
            </a:r>
            <a:r>
              <a:rPr b="0" lang="en-US" sz="1800" spc="-1" strike="noStrike" u="sng">
                <a:solidFill>
                  <a:srgbClr val="0000ff"/>
                </a:solidFill>
                <a:uFillTx/>
                <a:latin typeface="DejaVu Sans"/>
                <a:ea typeface="DejaVu Sans"/>
                <a:hlinkClick r:id="rId1"/>
              </a:rPr>
              <a:t>OpenLCA</a:t>
            </a:r>
            <a:r>
              <a:rPr b="0" lang="en-US" sz="1800" spc="-1" strike="noStrike">
                <a:solidFill>
                  <a:srgbClr val="000000"/>
                </a:solidFill>
                <a:latin typeface="DejaVu Sans"/>
                <a:ea typeface="DejaVu Sans"/>
              </a:rPr>
              <a:t> to do this easily, using the free datasets provided on </a:t>
            </a:r>
            <a:r>
              <a:rPr b="0" lang="en-US" sz="1800" spc="-1" strike="noStrike" u="sng">
                <a:solidFill>
                  <a:srgbClr val="0000ff"/>
                </a:solidFill>
                <a:uFillTx/>
                <a:latin typeface="DejaVu Sans"/>
                <a:ea typeface="DejaVu Sans"/>
                <a:hlinkClick r:id="rId2"/>
              </a:rPr>
              <a:t>OpenLCA Nexus</a:t>
            </a:r>
            <a:r>
              <a:rPr b="0" lang="en-US" sz="1800" spc="-1" strike="noStrike">
                <a:solidFill>
                  <a:srgbClr val="000000"/>
                </a:solidFill>
                <a:latin typeface="DejaVu Sans"/>
                <a:ea typeface="DejaVu Sans"/>
              </a:rPr>
              <a:t>.</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195120" indent="-1796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Suggested detailed tutorial: </a:t>
            </a:r>
            <a:r>
              <a:rPr b="0" lang="en-US" sz="1800" spc="-1" strike="noStrike" u="sng">
                <a:solidFill>
                  <a:srgbClr val="0000ff"/>
                </a:solidFill>
                <a:uFillTx/>
                <a:latin typeface="DejaVu Sans"/>
                <a:ea typeface="DejaVu Sans"/>
                <a:hlinkClick r:id="rId3"/>
              </a:rPr>
              <a:t>Link</a:t>
            </a:r>
            <a:r>
              <a:rPr b="0" lang="en-US" sz="1800" spc="-1" strike="noStrike">
                <a:solidFill>
                  <a:srgbClr val="000000"/>
                </a:solidFill>
                <a:latin typeface="DejaVu Sans"/>
                <a:ea typeface="DejaVu Sans"/>
              </a:rPr>
              <a:t> </a:t>
            </a:r>
            <a:endParaRPr b="0" lang="en-US" sz="1800" spc="-1" strike="noStrike">
              <a:solidFill>
                <a:srgbClr val="000000"/>
              </a:solidFill>
              <a:latin typeface="Arial"/>
            </a:endParaRPr>
          </a:p>
          <a:p>
            <a:pPr marL="195120" indent="-1796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Mushroom tutorial will also be available via </a:t>
            </a:r>
            <a:r>
              <a:rPr b="0" lang="en-US" sz="1800" spc="-1" strike="noStrike" u="sng">
                <a:solidFill>
                  <a:srgbClr val="0000ff"/>
                </a:solidFill>
                <a:uFillTx/>
                <a:latin typeface="DejaVu Sans"/>
                <a:ea typeface="DejaVu Sans"/>
                <a:hlinkClick r:id="rId4"/>
              </a:rPr>
              <a:t>Github</a:t>
            </a:r>
            <a:r>
              <a:rPr b="0" lang="en-US" sz="1800" spc="-1" strike="noStrike">
                <a:solidFill>
                  <a:srgbClr val="000000"/>
                </a:solidFill>
                <a:latin typeface="DejaVu Sans"/>
                <a:ea typeface="DejaVu Sans"/>
              </a:rPr>
              <a:t>.</a:t>
            </a:r>
            <a:endParaRPr b="0" lang="en-US" sz="1800" spc="-1" strike="noStrike">
              <a:solidFill>
                <a:srgbClr val="000000"/>
              </a:solidFill>
              <a:latin typeface="Arial"/>
            </a:endParaRPr>
          </a:p>
          <a:p>
            <a:pPr marL="195120" indent="-1796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Default option → potato</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195120" indent="-1796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Use an existing LCIA methodology, such as BEES+.</a:t>
            </a:r>
            <a:endParaRPr b="0" lang="en-US" sz="1800" spc="-1" strike="noStrike">
              <a:solidFill>
                <a:srgbClr val="000000"/>
              </a:solidFill>
              <a:latin typeface="Arial"/>
            </a:endParaRPr>
          </a:p>
          <a:p>
            <a:pPr marL="195120" indent="-1796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Submit your submission according to the instructions in the </a:t>
            </a:r>
            <a:r>
              <a:rPr b="0" lang="en-US" sz="1800" spc="-1" strike="noStrike" u="sng">
                <a:solidFill>
                  <a:srgbClr val="0000ff"/>
                </a:solidFill>
                <a:uFillTx/>
                <a:latin typeface="DejaVu Sans"/>
                <a:ea typeface="DejaVu Sans"/>
                <a:hlinkClick r:id="rId5"/>
              </a:rPr>
              <a:t>exercise sheet</a:t>
            </a:r>
            <a:r>
              <a:rPr b="0" lang="en-US" sz="1800" spc="-1" strike="noStrike">
                <a:solidFill>
                  <a:srgbClr val="000000"/>
                </a:solidFill>
                <a:latin typeface="DejaVu Sans"/>
                <a:ea typeface="DejaVu Sans"/>
              </a:rPr>
              <a:t>.</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
        <p:nvSpPr>
          <p:cNvPr id="585" name="CustomShape 3"/>
          <p:cNvSpPr/>
          <p:nvPr/>
        </p:nvSpPr>
        <p:spPr>
          <a:xfrm>
            <a:off x="432720" y="1148040"/>
            <a:ext cx="10338480" cy="4791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My Favorite Fruit/Vegetable – LCA using OpenLCA</a:t>
            </a:r>
            <a:endParaRPr b="0" lang="en-US" sz="2200" spc="-1" strike="noStrike">
              <a:solidFill>
                <a:srgbClr val="000000"/>
              </a:solidFill>
              <a:latin typeface="Arial"/>
            </a:endParaRPr>
          </a:p>
        </p:txBody>
      </p:sp>
      <p:sp>
        <p:nvSpPr>
          <p:cNvPr id="586" name=""/>
          <p:cNvSpPr/>
          <p:nvPr/>
        </p:nvSpPr>
        <p:spPr>
          <a:xfrm>
            <a:off x="6858000" y="685800"/>
            <a:ext cx="2738880" cy="597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c9211e"/>
                </a:solidFill>
                <a:latin typeface="Arial"/>
                <a:ea typeface="DejaVu Sans"/>
              </a:rPr>
              <a:t>TODO: add info on VM, bucket lca files</a:t>
            </a:r>
            <a:endParaRPr b="0" lang="en-US" sz="1800" spc="-1" strike="noStrike">
              <a:solidFill>
                <a:srgbClr val="c9211e"/>
              </a:solidFill>
              <a:latin typeface="Arial"/>
            </a:endParaRPr>
          </a:p>
        </p:txBody>
      </p:sp>
    </p:spTree>
  </p:cSld>
  <mc:AlternateContent>
    <mc:Choice Requires="p14">
      <p:transition spd="slow" p14:dur="2000"/>
    </mc:Choice>
    <mc:Fallback>
      <p:transition spd="slow"/>
    </mc:Fallback>
  </mc:AlternateContent>
</p:sld>
</file>

<file path=ppt/slides/slide7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87" name="CustomShape 1"/>
          <p:cNvSpPr/>
          <p:nvPr/>
        </p:nvSpPr>
        <p:spPr>
          <a:xfrm>
            <a:off x="335520" y="1268640"/>
            <a:ext cx="10728720" cy="501624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spcBef>
                <a:spcPts val="799"/>
              </a:spcBef>
              <a:tabLst>
                <a:tab algn="l" pos="0"/>
              </a:tabLst>
            </a:pPr>
            <a:r>
              <a:rPr b="1" lang="en-US" sz="4000" spc="-1" strike="noStrike">
                <a:solidFill>
                  <a:srgbClr val="000000"/>
                </a:solidFill>
                <a:latin typeface="DejaVu Sans"/>
                <a:ea typeface="DejaVu Sans"/>
              </a:rPr>
              <a:t>Questions?</a:t>
            </a:r>
            <a:endParaRPr b="0" lang="en-US" sz="4000" spc="-1" strike="noStrike">
              <a:solidFill>
                <a:srgbClr val="000000"/>
              </a:solidFill>
              <a:latin typeface="Arial"/>
            </a:endParaRPr>
          </a:p>
        </p:txBody>
      </p:sp>
      <p:sp>
        <p:nvSpPr>
          <p:cNvPr id="588" name="CustomShape 2"/>
          <p:cNvSpPr/>
          <p:nvPr/>
        </p:nvSpPr>
        <p:spPr>
          <a:xfrm>
            <a:off x="335520" y="764640"/>
            <a:ext cx="10728720" cy="4795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4" name="CustomShape 1"/>
          <p:cNvSpPr/>
          <p:nvPr/>
        </p:nvSpPr>
        <p:spPr>
          <a:xfrm>
            <a:off x="335520" y="764640"/>
            <a:ext cx="1073556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fr-FR" sz="2400" spc="-1" strike="noStrike">
                <a:solidFill>
                  <a:srgbClr val="000000"/>
                </a:solidFill>
                <a:latin typeface="DejaVu Sans"/>
                <a:ea typeface="DejaVu Sans"/>
              </a:rPr>
              <a:t>Life Cycle Assessment – Polestar 2</a:t>
            </a:r>
            <a:endParaRPr b="0" lang="en-US" sz="2400" spc="-1" strike="noStrike">
              <a:solidFill>
                <a:srgbClr val="000000"/>
              </a:solidFill>
              <a:latin typeface="Arial"/>
            </a:endParaRPr>
          </a:p>
        </p:txBody>
      </p:sp>
      <p:sp>
        <p:nvSpPr>
          <p:cNvPr id="245" name="CustomShape 2"/>
          <p:cNvSpPr/>
          <p:nvPr/>
        </p:nvSpPr>
        <p:spPr>
          <a:xfrm>
            <a:off x="335520" y="1268640"/>
            <a:ext cx="10735560" cy="5023080"/>
          </a:xfrm>
          <a:prstGeom prst="rect">
            <a:avLst/>
          </a:prstGeom>
          <a:noFill/>
          <a:ln w="0">
            <a:noFill/>
          </a:ln>
        </p:spPr>
        <p:style>
          <a:lnRef idx="0"/>
          <a:fillRef idx="0"/>
          <a:effectRef idx="0"/>
          <a:fontRef idx="minor"/>
        </p:style>
        <p:txBody>
          <a:bodyPr lIns="90000" rIns="90000" tIns="45000" bIns="45000" anchor="t">
            <a:noAutofit/>
          </a:bodyPr>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
        <p:nvSpPr>
          <p:cNvPr id="246" name="CustomShape 3"/>
          <p:cNvSpPr/>
          <p:nvPr/>
        </p:nvSpPr>
        <p:spPr>
          <a:xfrm>
            <a:off x="263520" y="6411600"/>
            <a:ext cx="646308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Polestar (2020) – Life Cycle Assessment – Carbon Footprint of Polestar 2.</a:t>
            </a:r>
            <a:endParaRPr b="0" lang="en-US" sz="900" spc="-1" strike="noStrike">
              <a:solidFill>
                <a:srgbClr val="000000"/>
              </a:solidFill>
              <a:latin typeface="Arial"/>
            </a:endParaRPr>
          </a:p>
        </p:txBody>
      </p:sp>
      <p:pic>
        <p:nvPicPr>
          <p:cNvPr id="247" name="" descr=""/>
          <p:cNvPicPr/>
          <p:nvPr/>
        </p:nvPicPr>
        <p:blipFill>
          <a:blip r:embed="rId1"/>
          <a:stretch/>
        </p:blipFill>
        <p:spPr>
          <a:xfrm>
            <a:off x="425160" y="1251720"/>
            <a:ext cx="11221920" cy="5161320"/>
          </a:xfrm>
          <a:prstGeom prst="rect">
            <a:avLst/>
          </a:prstGeom>
          <a:ln w="0">
            <a:noFill/>
          </a:ln>
        </p:spPr>
      </p:pic>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8" name="CustomShape 1"/>
          <p:cNvSpPr/>
          <p:nvPr/>
        </p:nvSpPr>
        <p:spPr>
          <a:xfrm>
            <a:off x="335520" y="4406760"/>
            <a:ext cx="10734120" cy="13431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Arial Unicode MS"/>
                <a:ea typeface="DejaVu Sans"/>
              </a:rPr>
              <a:t>Lifecycle Assessment (LCA)</a:t>
            </a:r>
            <a:endParaRPr b="0" lang="en-US" sz="3000" spc="-1" strike="noStrike">
              <a:solidFill>
                <a:srgbClr val="000000"/>
              </a:solidFill>
              <a:latin typeface="Arial"/>
            </a:endParaRPr>
          </a:p>
        </p:txBody>
      </p:sp>
      <p:sp>
        <p:nvSpPr>
          <p:cNvPr id="249" name="CustomShape 2"/>
          <p:cNvSpPr/>
          <p:nvPr/>
        </p:nvSpPr>
        <p:spPr>
          <a:xfrm>
            <a:off x="335520" y="2906640"/>
            <a:ext cx="10734120" cy="1481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6448</TotalTime>
  <Application>LibreOffice/7.5.2.2$Linux_X86_64 LibreOffice_project/50$Build-2</Application>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2013-05-21T09:22:36Z</dcterms:created>
  <dc:creator>Hooby</dc:creator>
  <dc:description/>
  <dc:language>en-US</dc:language>
  <cp:lastModifiedBy/>
  <dcterms:modified xsi:type="dcterms:W3CDTF">2023-05-05T17:09:49Z</dcterms:modified>
  <cp:revision>4152</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HiddenSlides">
    <vt:i4>0</vt:i4>
  </property>
  <property fmtid="{D5CDD505-2E9C-101B-9397-08002B2CF9AE}" pid="3" name="HyperlinksChanged">
    <vt:bool>0</vt:bool>
  </property>
  <property fmtid="{D5CDD505-2E9C-101B-9397-08002B2CF9AE}" pid="4" name="LinksUpToDate">
    <vt:bool>0</vt:bool>
  </property>
  <property fmtid="{D5CDD505-2E9C-101B-9397-08002B2CF9AE}" pid="5" name="MMClips">
    <vt:i4>0</vt:i4>
  </property>
  <property fmtid="{D5CDD505-2E9C-101B-9397-08002B2CF9AE}" pid="6" name="Notes">
    <vt:i4>5</vt:i4>
  </property>
  <property fmtid="{D5CDD505-2E9C-101B-9397-08002B2CF9AE}" pid="7" name="PresentationFormat">
    <vt:lpwstr>Widescreen</vt:lpwstr>
  </property>
  <property fmtid="{D5CDD505-2E9C-101B-9397-08002B2CF9AE}" pid="8" name="ScaleCrop">
    <vt:bool>0</vt:bool>
  </property>
  <property fmtid="{D5CDD505-2E9C-101B-9397-08002B2CF9AE}" pid="9" name="ShareDoc">
    <vt:bool>0</vt:bool>
  </property>
  <property fmtid="{D5CDD505-2E9C-101B-9397-08002B2CF9AE}" pid="10" name="Slides">
    <vt:i4>20</vt:i4>
  </property>
</Properties>
</file>